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
  </p:notesMasterIdLst>
  <p:sldIdLst>
    <p:sldId id="256" r:id="rId2"/>
    <p:sldId id="257" r:id="rId3"/>
    <p:sldId id="260" r:id="rId4"/>
    <p:sldId id="259" r:id="rId5"/>
    <p:sldId id="264" r:id="rId6"/>
    <p:sldId id="265" r:id="rId7"/>
  </p:sldIdLst>
  <p:sldSz cx="32918400" cy="43891200"/>
  <p:notesSz cx="6858000" cy="9144000"/>
  <p:embeddedFontLst>
    <p:embeddedFont>
      <p:font typeface="Lora"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642">
          <p15:clr>
            <a:schemeClr val="dk1"/>
          </p15:clr>
        </p15:guide>
        <p15:guide id="2" pos="16070">
          <p15:clr>
            <a:srgbClr val="747775"/>
          </p15:clr>
        </p15:guide>
        <p15:guide id="3" orient="horz" pos="24576">
          <p15:clr>
            <a:schemeClr val="dk1"/>
          </p15:clr>
        </p15:guide>
        <p15:guide id="4" pos="544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C800"/>
    <a:srgbClr val="669900"/>
    <a:srgbClr val="99CC00"/>
    <a:srgbClr val="FF1188"/>
    <a:srgbClr val="CC0066"/>
    <a:srgbClr val="00B0AC"/>
    <a:srgbClr val="008080"/>
    <a:srgbClr val="D519BA"/>
    <a:srgbClr val="FF8B8B"/>
    <a:srgbClr val="FF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158E3D-C3EB-49D8-A6B2-AB95B476CFE3}">
  <a:tblStyle styleId="{9C158E3D-C3EB-49D8-A6B2-AB95B476CF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96" autoAdjust="0"/>
  </p:normalViewPr>
  <p:slideViewPr>
    <p:cSldViewPr snapToGrid="0">
      <p:cViewPr varScale="1">
        <p:scale>
          <a:sx n="12" d="100"/>
          <a:sy n="12" d="100"/>
        </p:scale>
        <p:origin x="2544" y="120"/>
      </p:cViewPr>
      <p:guideLst>
        <p:guide orient="horz" pos="23642"/>
        <p:guide pos="16070"/>
        <p:guide orient="horz" pos="24576"/>
        <p:guide pos="5443"/>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431" y="685800"/>
            <a:ext cx="2571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473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22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325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77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7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22150" y="6353707"/>
            <a:ext cx="30674100" cy="175155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32000"/>
              <a:buNone/>
              <a:defRPr sz="32000"/>
            </a:lvl1pPr>
            <a:lvl2pPr lvl="1" algn="ctr" rtl="0">
              <a:spcBef>
                <a:spcPts val="0"/>
              </a:spcBef>
              <a:spcAft>
                <a:spcPts val="0"/>
              </a:spcAft>
              <a:buSzPts val="32000"/>
              <a:buNone/>
              <a:defRPr sz="32000"/>
            </a:lvl2pPr>
            <a:lvl3pPr lvl="2" algn="ctr" rtl="0">
              <a:spcBef>
                <a:spcPts val="0"/>
              </a:spcBef>
              <a:spcAft>
                <a:spcPts val="0"/>
              </a:spcAft>
              <a:buSzPts val="32000"/>
              <a:buNone/>
              <a:defRPr sz="32000"/>
            </a:lvl3pPr>
            <a:lvl4pPr lvl="3" algn="ctr" rtl="0">
              <a:spcBef>
                <a:spcPts val="0"/>
              </a:spcBef>
              <a:spcAft>
                <a:spcPts val="0"/>
              </a:spcAft>
              <a:buSzPts val="32000"/>
              <a:buNone/>
              <a:defRPr sz="32000"/>
            </a:lvl4pPr>
            <a:lvl5pPr lvl="4" algn="ctr" rtl="0">
              <a:spcBef>
                <a:spcPts val="0"/>
              </a:spcBef>
              <a:spcAft>
                <a:spcPts val="0"/>
              </a:spcAft>
              <a:buSzPts val="32000"/>
              <a:buNone/>
              <a:defRPr sz="32000"/>
            </a:lvl5pPr>
            <a:lvl6pPr lvl="5" algn="ctr" rtl="0">
              <a:spcBef>
                <a:spcPts val="0"/>
              </a:spcBef>
              <a:spcAft>
                <a:spcPts val="0"/>
              </a:spcAft>
              <a:buSzPts val="32000"/>
              <a:buNone/>
              <a:defRPr sz="32000"/>
            </a:lvl6pPr>
            <a:lvl7pPr lvl="6" algn="ctr" rtl="0">
              <a:spcBef>
                <a:spcPts val="0"/>
              </a:spcBef>
              <a:spcAft>
                <a:spcPts val="0"/>
              </a:spcAft>
              <a:buSzPts val="32000"/>
              <a:buNone/>
              <a:defRPr sz="32000"/>
            </a:lvl7pPr>
            <a:lvl8pPr lvl="7" algn="ctr" rtl="0">
              <a:spcBef>
                <a:spcPts val="0"/>
              </a:spcBef>
              <a:spcAft>
                <a:spcPts val="0"/>
              </a:spcAft>
              <a:buSzPts val="32000"/>
              <a:buNone/>
              <a:defRPr sz="32000"/>
            </a:lvl8pPr>
            <a:lvl9pPr lvl="8" algn="ctr" rtl="0">
              <a:spcBef>
                <a:spcPts val="0"/>
              </a:spcBef>
              <a:spcAft>
                <a:spcPts val="0"/>
              </a:spcAft>
              <a:buSzPts val="32000"/>
              <a:buNone/>
              <a:defRPr sz="32000"/>
            </a:lvl9pPr>
          </a:lstStyle>
          <a:p>
            <a:endParaRPr/>
          </a:p>
        </p:txBody>
      </p:sp>
      <p:sp>
        <p:nvSpPr>
          <p:cNvPr id="11" name="Google Shape;11;p2"/>
          <p:cNvSpPr txBox="1">
            <a:spLocks noGrp="1"/>
          </p:cNvSpPr>
          <p:nvPr>
            <p:ph type="subTitle" idx="1"/>
          </p:nvPr>
        </p:nvSpPr>
        <p:spPr>
          <a:xfrm>
            <a:off x="1122120" y="24184533"/>
            <a:ext cx="30674100" cy="67635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7300"/>
              <a:buNone/>
              <a:defRPr sz="17300"/>
            </a:lvl1pPr>
            <a:lvl2pPr lvl="1" algn="ctr" rtl="0">
              <a:lnSpc>
                <a:spcPct val="100000"/>
              </a:lnSpc>
              <a:spcBef>
                <a:spcPts val="0"/>
              </a:spcBef>
              <a:spcAft>
                <a:spcPts val="0"/>
              </a:spcAft>
              <a:buSzPts val="17300"/>
              <a:buNone/>
              <a:defRPr sz="17300"/>
            </a:lvl2pPr>
            <a:lvl3pPr lvl="2" algn="ctr" rtl="0">
              <a:lnSpc>
                <a:spcPct val="100000"/>
              </a:lnSpc>
              <a:spcBef>
                <a:spcPts val="0"/>
              </a:spcBef>
              <a:spcAft>
                <a:spcPts val="0"/>
              </a:spcAft>
              <a:buSzPts val="17300"/>
              <a:buNone/>
              <a:defRPr sz="17300"/>
            </a:lvl3pPr>
            <a:lvl4pPr lvl="3" algn="ctr" rtl="0">
              <a:lnSpc>
                <a:spcPct val="100000"/>
              </a:lnSpc>
              <a:spcBef>
                <a:spcPts val="0"/>
              </a:spcBef>
              <a:spcAft>
                <a:spcPts val="0"/>
              </a:spcAft>
              <a:buSzPts val="17300"/>
              <a:buNone/>
              <a:defRPr sz="17300"/>
            </a:lvl4pPr>
            <a:lvl5pPr lvl="4" algn="ctr" rtl="0">
              <a:lnSpc>
                <a:spcPct val="100000"/>
              </a:lnSpc>
              <a:spcBef>
                <a:spcPts val="0"/>
              </a:spcBef>
              <a:spcAft>
                <a:spcPts val="0"/>
              </a:spcAft>
              <a:buSzPts val="17300"/>
              <a:buNone/>
              <a:defRPr sz="17300"/>
            </a:lvl5pPr>
            <a:lvl6pPr lvl="5" algn="ctr" rtl="0">
              <a:lnSpc>
                <a:spcPct val="100000"/>
              </a:lnSpc>
              <a:spcBef>
                <a:spcPts val="0"/>
              </a:spcBef>
              <a:spcAft>
                <a:spcPts val="0"/>
              </a:spcAft>
              <a:buSzPts val="17300"/>
              <a:buNone/>
              <a:defRPr sz="17300"/>
            </a:lvl6pPr>
            <a:lvl7pPr lvl="6" algn="ctr" rtl="0">
              <a:lnSpc>
                <a:spcPct val="100000"/>
              </a:lnSpc>
              <a:spcBef>
                <a:spcPts val="0"/>
              </a:spcBef>
              <a:spcAft>
                <a:spcPts val="0"/>
              </a:spcAft>
              <a:buSzPts val="17300"/>
              <a:buNone/>
              <a:defRPr sz="17300"/>
            </a:lvl7pPr>
            <a:lvl8pPr lvl="7" algn="ctr" rtl="0">
              <a:lnSpc>
                <a:spcPct val="100000"/>
              </a:lnSpc>
              <a:spcBef>
                <a:spcPts val="0"/>
              </a:spcBef>
              <a:spcAft>
                <a:spcPts val="0"/>
              </a:spcAft>
              <a:buSzPts val="17300"/>
              <a:buNone/>
              <a:defRPr sz="17300"/>
            </a:lvl8pPr>
            <a:lvl9pPr lvl="8" algn="ctr" rtl="0">
              <a:lnSpc>
                <a:spcPct val="100000"/>
              </a:lnSpc>
              <a:spcBef>
                <a:spcPts val="0"/>
              </a:spcBef>
              <a:spcAft>
                <a:spcPts val="0"/>
              </a:spcAft>
              <a:buSzPts val="17300"/>
              <a:buNone/>
              <a:defRPr sz="17300"/>
            </a:lvl9pPr>
          </a:lstStyle>
          <a:p>
            <a:endParaRPr/>
          </a:p>
        </p:txBody>
      </p:sp>
      <p:sp>
        <p:nvSpPr>
          <p:cNvPr id="12" name="Google Shape;12;p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22120" y="9438933"/>
            <a:ext cx="30674100" cy="167553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73900"/>
              <a:buNone/>
              <a:defRPr sz="73900"/>
            </a:lvl1pPr>
            <a:lvl2pPr lvl="1" algn="ctr" rtl="0">
              <a:spcBef>
                <a:spcPts val="0"/>
              </a:spcBef>
              <a:spcAft>
                <a:spcPts val="0"/>
              </a:spcAft>
              <a:buSzPts val="73900"/>
              <a:buNone/>
              <a:defRPr sz="73900"/>
            </a:lvl2pPr>
            <a:lvl3pPr lvl="2" algn="ctr" rtl="0">
              <a:spcBef>
                <a:spcPts val="0"/>
              </a:spcBef>
              <a:spcAft>
                <a:spcPts val="0"/>
              </a:spcAft>
              <a:buSzPts val="73900"/>
              <a:buNone/>
              <a:defRPr sz="73900"/>
            </a:lvl3pPr>
            <a:lvl4pPr lvl="3" algn="ctr" rtl="0">
              <a:spcBef>
                <a:spcPts val="0"/>
              </a:spcBef>
              <a:spcAft>
                <a:spcPts val="0"/>
              </a:spcAft>
              <a:buSzPts val="73900"/>
              <a:buNone/>
              <a:defRPr sz="73900"/>
            </a:lvl4pPr>
            <a:lvl5pPr lvl="4" algn="ctr" rtl="0">
              <a:spcBef>
                <a:spcPts val="0"/>
              </a:spcBef>
              <a:spcAft>
                <a:spcPts val="0"/>
              </a:spcAft>
              <a:buSzPts val="73900"/>
              <a:buNone/>
              <a:defRPr sz="73900"/>
            </a:lvl5pPr>
            <a:lvl6pPr lvl="5" algn="ctr" rtl="0">
              <a:spcBef>
                <a:spcPts val="0"/>
              </a:spcBef>
              <a:spcAft>
                <a:spcPts val="0"/>
              </a:spcAft>
              <a:buSzPts val="73900"/>
              <a:buNone/>
              <a:defRPr sz="73900"/>
            </a:lvl6pPr>
            <a:lvl7pPr lvl="6" algn="ctr" rtl="0">
              <a:spcBef>
                <a:spcPts val="0"/>
              </a:spcBef>
              <a:spcAft>
                <a:spcPts val="0"/>
              </a:spcAft>
              <a:buSzPts val="73900"/>
              <a:buNone/>
              <a:defRPr sz="73900"/>
            </a:lvl7pPr>
            <a:lvl8pPr lvl="7" algn="ctr" rtl="0">
              <a:spcBef>
                <a:spcPts val="0"/>
              </a:spcBef>
              <a:spcAft>
                <a:spcPts val="0"/>
              </a:spcAft>
              <a:buSzPts val="73900"/>
              <a:buNone/>
              <a:defRPr sz="73900"/>
            </a:lvl8pPr>
            <a:lvl9pPr lvl="8" algn="ctr" rtl="0">
              <a:spcBef>
                <a:spcPts val="0"/>
              </a:spcBef>
              <a:spcAft>
                <a:spcPts val="0"/>
              </a:spcAft>
              <a:buSzPts val="73900"/>
              <a:buNone/>
              <a:defRPr sz="73900"/>
            </a:lvl9pPr>
          </a:lstStyle>
          <a:p>
            <a:r>
              <a:t>xx%</a:t>
            </a:r>
          </a:p>
        </p:txBody>
      </p:sp>
      <p:sp>
        <p:nvSpPr>
          <p:cNvPr id="46" name="Google Shape;46;p11"/>
          <p:cNvSpPr txBox="1">
            <a:spLocks noGrp="1"/>
          </p:cNvSpPr>
          <p:nvPr>
            <p:ph type="body" idx="1"/>
          </p:nvPr>
        </p:nvSpPr>
        <p:spPr>
          <a:xfrm>
            <a:off x="1122120" y="26898987"/>
            <a:ext cx="30674100" cy="11100300"/>
          </a:xfrm>
          <a:prstGeom prst="rect">
            <a:avLst/>
          </a:prstGeom>
        </p:spPr>
        <p:txBody>
          <a:bodyPr spcFirstLastPara="1" wrap="square" lIns="563900" tIns="563900" rIns="563900" bIns="563900" anchor="t" anchorCtr="0">
            <a:normAutofit/>
          </a:bodyPr>
          <a:lstStyle>
            <a:lvl1pPr marL="457200" lvl="0" indent="-927100" algn="ctr" rtl="0">
              <a:spcBef>
                <a:spcPts val="0"/>
              </a:spcBef>
              <a:spcAft>
                <a:spcPts val="0"/>
              </a:spcAft>
              <a:buSzPts val="11000"/>
              <a:buChar char="●"/>
              <a:defRPr/>
            </a:lvl1pPr>
            <a:lvl2pPr marL="914400" lvl="1" indent="-762000" algn="ctr" rtl="0">
              <a:spcBef>
                <a:spcPts val="0"/>
              </a:spcBef>
              <a:spcAft>
                <a:spcPts val="0"/>
              </a:spcAft>
              <a:buSzPts val="8400"/>
              <a:buChar char="○"/>
              <a:defRPr/>
            </a:lvl2pPr>
            <a:lvl3pPr marL="1371600" lvl="2" indent="-762000" algn="ctr" rtl="0">
              <a:spcBef>
                <a:spcPts val="0"/>
              </a:spcBef>
              <a:spcAft>
                <a:spcPts val="0"/>
              </a:spcAft>
              <a:buSzPts val="8400"/>
              <a:buChar char="■"/>
              <a:defRPr/>
            </a:lvl3pPr>
            <a:lvl4pPr marL="1828800" lvl="3" indent="-762000" algn="ctr" rtl="0">
              <a:spcBef>
                <a:spcPts val="0"/>
              </a:spcBef>
              <a:spcAft>
                <a:spcPts val="0"/>
              </a:spcAft>
              <a:buSzPts val="8400"/>
              <a:buChar char="●"/>
              <a:defRPr/>
            </a:lvl4pPr>
            <a:lvl5pPr marL="2286000" lvl="4" indent="-762000" algn="ctr" rtl="0">
              <a:spcBef>
                <a:spcPts val="0"/>
              </a:spcBef>
              <a:spcAft>
                <a:spcPts val="0"/>
              </a:spcAft>
              <a:buSzPts val="8400"/>
              <a:buChar char="○"/>
              <a:defRPr/>
            </a:lvl5pPr>
            <a:lvl6pPr marL="2743200" lvl="5" indent="-762000" algn="ctr" rtl="0">
              <a:spcBef>
                <a:spcPts val="0"/>
              </a:spcBef>
              <a:spcAft>
                <a:spcPts val="0"/>
              </a:spcAft>
              <a:buSzPts val="8400"/>
              <a:buChar char="■"/>
              <a:defRPr/>
            </a:lvl6pPr>
            <a:lvl7pPr marL="3200400" lvl="6" indent="-762000" algn="ctr" rtl="0">
              <a:spcBef>
                <a:spcPts val="0"/>
              </a:spcBef>
              <a:spcAft>
                <a:spcPts val="0"/>
              </a:spcAft>
              <a:buSzPts val="8400"/>
              <a:buChar char="●"/>
              <a:defRPr/>
            </a:lvl7pPr>
            <a:lvl8pPr marL="3657600" lvl="7" indent="-762000" algn="ctr" rtl="0">
              <a:spcBef>
                <a:spcPts val="0"/>
              </a:spcBef>
              <a:spcAft>
                <a:spcPts val="0"/>
              </a:spcAft>
              <a:buSzPts val="8400"/>
              <a:buChar char="○"/>
              <a:defRPr/>
            </a:lvl8pPr>
            <a:lvl9pPr marL="4114800" lvl="8" indent="-762000" algn="ctr" rtl="0">
              <a:spcBef>
                <a:spcPts val="0"/>
              </a:spcBef>
              <a:spcAft>
                <a:spcPts val="0"/>
              </a:spcAft>
              <a:buSzPts val="8400"/>
              <a:buChar char="■"/>
              <a:defRPr/>
            </a:lvl9pPr>
          </a:lstStyle>
          <a:p>
            <a:endParaRPr/>
          </a:p>
        </p:txBody>
      </p:sp>
      <p:sp>
        <p:nvSpPr>
          <p:cNvPr id="47" name="Google Shape;47;p11"/>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22120" y="18353920"/>
            <a:ext cx="30674100" cy="7183500"/>
          </a:xfrm>
          <a:prstGeom prst="rect">
            <a:avLst/>
          </a:prstGeom>
        </p:spPr>
        <p:txBody>
          <a:bodyPr spcFirstLastPara="1" wrap="square" lIns="563900" tIns="563900" rIns="563900" bIns="563900" anchor="ctr" anchorCtr="0">
            <a:normAutofit/>
          </a:bodyPr>
          <a:lstStyle>
            <a:lvl1pPr lvl="0" algn="ctr" rtl="0">
              <a:spcBef>
                <a:spcPts val="0"/>
              </a:spcBef>
              <a:spcAft>
                <a:spcPts val="0"/>
              </a:spcAft>
              <a:buSzPts val="22000"/>
              <a:buNone/>
              <a:defRPr sz="22000"/>
            </a:lvl1pPr>
            <a:lvl2pPr lvl="1" algn="ctr" rtl="0">
              <a:spcBef>
                <a:spcPts val="0"/>
              </a:spcBef>
              <a:spcAft>
                <a:spcPts val="0"/>
              </a:spcAft>
              <a:buSzPts val="22000"/>
              <a:buNone/>
              <a:defRPr sz="22000"/>
            </a:lvl2pPr>
            <a:lvl3pPr lvl="2" algn="ctr" rtl="0">
              <a:spcBef>
                <a:spcPts val="0"/>
              </a:spcBef>
              <a:spcAft>
                <a:spcPts val="0"/>
              </a:spcAft>
              <a:buSzPts val="22000"/>
              <a:buNone/>
              <a:defRPr sz="22000"/>
            </a:lvl3pPr>
            <a:lvl4pPr lvl="3" algn="ctr" rtl="0">
              <a:spcBef>
                <a:spcPts val="0"/>
              </a:spcBef>
              <a:spcAft>
                <a:spcPts val="0"/>
              </a:spcAft>
              <a:buSzPts val="22000"/>
              <a:buNone/>
              <a:defRPr sz="22000"/>
            </a:lvl4pPr>
            <a:lvl5pPr lvl="4" algn="ctr" rtl="0">
              <a:spcBef>
                <a:spcPts val="0"/>
              </a:spcBef>
              <a:spcAft>
                <a:spcPts val="0"/>
              </a:spcAft>
              <a:buSzPts val="22000"/>
              <a:buNone/>
              <a:defRPr sz="22000"/>
            </a:lvl5pPr>
            <a:lvl6pPr lvl="5" algn="ctr" rtl="0">
              <a:spcBef>
                <a:spcPts val="0"/>
              </a:spcBef>
              <a:spcAft>
                <a:spcPts val="0"/>
              </a:spcAft>
              <a:buSzPts val="22000"/>
              <a:buNone/>
              <a:defRPr sz="22000"/>
            </a:lvl6pPr>
            <a:lvl7pPr lvl="6" algn="ctr" rtl="0">
              <a:spcBef>
                <a:spcPts val="0"/>
              </a:spcBef>
              <a:spcAft>
                <a:spcPts val="0"/>
              </a:spcAft>
              <a:buSzPts val="22000"/>
              <a:buNone/>
              <a:defRPr sz="22000"/>
            </a:lvl7pPr>
            <a:lvl8pPr lvl="7" algn="ctr" rtl="0">
              <a:spcBef>
                <a:spcPts val="0"/>
              </a:spcBef>
              <a:spcAft>
                <a:spcPts val="0"/>
              </a:spcAft>
              <a:buSzPts val="22000"/>
              <a:buNone/>
              <a:defRPr sz="22000"/>
            </a:lvl8pPr>
            <a:lvl9pPr lvl="8" algn="ctr" rtl="0">
              <a:spcBef>
                <a:spcPts val="0"/>
              </a:spcBef>
              <a:spcAft>
                <a:spcPts val="0"/>
              </a:spcAft>
              <a:buSzPts val="22000"/>
              <a:buNone/>
              <a:defRPr sz="22000"/>
            </a:lvl9pPr>
          </a:lstStyle>
          <a:p>
            <a:endParaRPr/>
          </a:p>
        </p:txBody>
      </p:sp>
      <p:sp>
        <p:nvSpPr>
          <p:cNvPr id="15" name="Google Shape;15;p3"/>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18" name="Google Shape;18;p4"/>
          <p:cNvSpPr txBox="1">
            <a:spLocks noGrp="1"/>
          </p:cNvSpPr>
          <p:nvPr>
            <p:ph type="body" idx="1"/>
          </p:nvPr>
        </p:nvSpPr>
        <p:spPr>
          <a:xfrm>
            <a:off x="1122120" y="9834453"/>
            <a:ext cx="30674100" cy="29153400"/>
          </a:xfrm>
          <a:prstGeom prst="rect">
            <a:avLst/>
          </a:prstGeom>
        </p:spPr>
        <p:txBody>
          <a:bodyPr spcFirstLastPara="1" wrap="square" lIns="563900" tIns="563900" rIns="563900" bIns="563900" anchor="t"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19" name="Google Shape;19;p4"/>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2" name="Google Shape;22;p5"/>
          <p:cNvSpPr txBox="1">
            <a:spLocks noGrp="1"/>
          </p:cNvSpPr>
          <p:nvPr>
            <p:ph type="body" idx="1"/>
          </p:nvPr>
        </p:nvSpPr>
        <p:spPr>
          <a:xfrm>
            <a:off x="112212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3" name="Google Shape;23;p5"/>
          <p:cNvSpPr txBox="1">
            <a:spLocks noGrp="1"/>
          </p:cNvSpPr>
          <p:nvPr>
            <p:ph type="body" idx="2"/>
          </p:nvPr>
        </p:nvSpPr>
        <p:spPr>
          <a:xfrm>
            <a:off x="1739664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4" name="Google Shape;24;p5"/>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7" name="Google Shape;27;p6"/>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22120" y="4741120"/>
            <a:ext cx="10108800" cy="6448500"/>
          </a:xfrm>
          <a:prstGeom prst="rect">
            <a:avLst/>
          </a:prstGeom>
        </p:spPr>
        <p:txBody>
          <a:bodyPr spcFirstLastPara="1" wrap="square" lIns="563900" tIns="563900" rIns="563900" bIns="563900" anchor="b" anchorCtr="0">
            <a:normAutofit/>
          </a:bodyPr>
          <a:lstStyle>
            <a:lvl1pPr lvl="0" rtl="0">
              <a:spcBef>
                <a:spcPts val="0"/>
              </a:spcBef>
              <a:spcAft>
                <a:spcPts val="0"/>
              </a:spcAft>
              <a:buSzPts val="14700"/>
              <a:buNone/>
              <a:defRPr sz="14700"/>
            </a:lvl1pPr>
            <a:lvl2pPr lvl="1" rtl="0">
              <a:spcBef>
                <a:spcPts val="0"/>
              </a:spcBef>
              <a:spcAft>
                <a:spcPts val="0"/>
              </a:spcAft>
              <a:buSzPts val="14700"/>
              <a:buNone/>
              <a:defRPr sz="14700"/>
            </a:lvl2pPr>
            <a:lvl3pPr lvl="2" rtl="0">
              <a:spcBef>
                <a:spcPts val="0"/>
              </a:spcBef>
              <a:spcAft>
                <a:spcPts val="0"/>
              </a:spcAft>
              <a:buSzPts val="14700"/>
              <a:buNone/>
              <a:defRPr sz="14700"/>
            </a:lvl3pPr>
            <a:lvl4pPr lvl="3" rtl="0">
              <a:spcBef>
                <a:spcPts val="0"/>
              </a:spcBef>
              <a:spcAft>
                <a:spcPts val="0"/>
              </a:spcAft>
              <a:buSzPts val="14700"/>
              <a:buNone/>
              <a:defRPr sz="14700"/>
            </a:lvl4pPr>
            <a:lvl5pPr lvl="4" rtl="0">
              <a:spcBef>
                <a:spcPts val="0"/>
              </a:spcBef>
              <a:spcAft>
                <a:spcPts val="0"/>
              </a:spcAft>
              <a:buSzPts val="14700"/>
              <a:buNone/>
              <a:defRPr sz="14700"/>
            </a:lvl5pPr>
            <a:lvl6pPr lvl="5" rtl="0">
              <a:spcBef>
                <a:spcPts val="0"/>
              </a:spcBef>
              <a:spcAft>
                <a:spcPts val="0"/>
              </a:spcAft>
              <a:buSzPts val="14700"/>
              <a:buNone/>
              <a:defRPr sz="14700"/>
            </a:lvl6pPr>
            <a:lvl7pPr lvl="6" rtl="0">
              <a:spcBef>
                <a:spcPts val="0"/>
              </a:spcBef>
              <a:spcAft>
                <a:spcPts val="0"/>
              </a:spcAft>
              <a:buSzPts val="14700"/>
              <a:buNone/>
              <a:defRPr sz="14700"/>
            </a:lvl7pPr>
            <a:lvl8pPr lvl="7" rtl="0">
              <a:spcBef>
                <a:spcPts val="0"/>
              </a:spcBef>
              <a:spcAft>
                <a:spcPts val="0"/>
              </a:spcAft>
              <a:buSzPts val="14700"/>
              <a:buNone/>
              <a:defRPr sz="14700"/>
            </a:lvl8pPr>
            <a:lvl9pPr lvl="8" rtl="0">
              <a:spcBef>
                <a:spcPts val="0"/>
              </a:spcBef>
              <a:spcAft>
                <a:spcPts val="0"/>
              </a:spcAft>
              <a:buSzPts val="14700"/>
              <a:buNone/>
              <a:defRPr sz="14700"/>
            </a:lvl9pPr>
          </a:lstStyle>
          <a:p>
            <a:endParaRPr/>
          </a:p>
        </p:txBody>
      </p:sp>
      <p:sp>
        <p:nvSpPr>
          <p:cNvPr id="30" name="Google Shape;30;p7"/>
          <p:cNvSpPr txBox="1">
            <a:spLocks noGrp="1"/>
          </p:cNvSpPr>
          <p:nvPr>
            <p:ph type="body" idx="1"/>
          </p:nvPr>
        </p:nvSpPr>
        <p:spPr>
          <a:xfrm>
            <a:off x="1122120" y="11857920"/>
            <a:ext cx="10108800" cy="27130800"/>
          </a:xfrm>
          <a:prstGeom prst="rect">
            <a:avLst/>
          </a:prstGeom>
        </p:spPr>
        <p:txBody>
          <a:bodyPr spcFirstLastPara="1" wrap="square" lIns="563900" tIns="563900" rIns="563900" bIns="563900" anchor="t" anchorCtr="0">
            <a:normAutofit/>
          </a:bodyPr>
          <a:lstStyle>
            <a:lvl1pPr marL="457200" lvl="0" indent="-692150" rtl="0">
              <a:spcBef>
                <a:spcPts val="0"/>
              </a:spcBef>
              <a:spcAft>
                <a:spcPts val="0"/>
              </a:spcAft>
              <a:buSzPts val="7300"/>
              <a:buChar char="●"/>
              <a:defRPr sz="73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31" name="Google Shape;31;p7"/>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4900" y="3841280"/>
            <a:ext cx="22924200" cy="34908300"/>
          </a:xfrm>
          <a:prstGeom prst="rect">
            <a:avLst/>
          </a:prstGeom>
        </p:spPr>
        <p:txBody>
          <a:bodyPr spcFirstLastPara="1" wrap="square" lIns="563900" tIns="563900" rIns="563900" bIns="563900" anchor="ctr" anchorCtr="0">
            <a:normAutofit/>
          </a:bodyPr>
          <a:lstStyle>
            <a:lvl1pPr lvl="0" rtl="0">
              <a:spcBef>
                <a:spcPts val="0"/>
              </a:spcBef>
              <a:spcAft>
                <a:spcPts val="0"/>
              </a:spcAft>
              <a:buSzPts val="29900"/>
              <a:buNone/>
              <a:defRPr sz="29900"/>
            </a:lvl1pPr>
            <a:lvl2pPr lvl="1" rtl="0">
              <a:spcBef>
                <a:spcPts val="0"/>
              </a:spcBef>
              <a:spcAft>
                <a:spcPts val="0"/>
              </a:spcAft>
              <a:buSzPts val="29900"/>
              <a:buNone/>
              <a:defRPr sz="29900"/>
            </a:lvl2pPr>
            <a:lvl3pPr lvl="2" rtl="0">
              <a:spcBef>
                <a:spcPts val="0"/>
              </a:spcBef>
              <a:spcAft>
                <a:spcPts val="0"/>
              </a:spcAft>
              <a:buSzPts val="29900"/>
              <a:buNone/>
              <a:defRPr sz="29900"/>
            </a:lvl3pPr>
            <a:lvl4pPr lvl="3" rtl="0">
              <a:spcBef>
                <a:spcPts val="0"/>
              </a:spcBef>
              <a:spcAft>
                <a:spcPts val="0"/>
              </a:spcAft>
              <a:buSzPts val="29900"/>
              <a:buNone/>
              <a:defRPr sz="29900"/>
            </a:lvl4pPr>
            <a:lvl5pPr lvl="4" rtl="0">
              <a:spcBef>
                <a:spcPts val="0"/>
              </a:spcBef>
              <a:spcAft>
                <a:spcPts val="0"/>
              </a:spcAft>
              <a:buSzPts val="29900"/>
              <a:buNone/>
              <a:defRPr sz="29900"/>
            </a:lvl5pPr>
            <a:lvl6pPr lvl="5" rtl="0">
              <a:spcBef>
                <a:spcPts val="0"/>
              </a:spcBef>
              <a:spcAft>
                <a:spcPts val="0"/>
              </a:spcAft>
              <a:buSzPts val="29900"/>
              <a:buNone/>
              <a:defRPr sz="29900"/>
            </a:lvl6pPr>
            <a:lvl7pPr lvl="6" rtl="0">
              <a:spcBef>
                <a:spcPts val="0"/>
              </a:spcBef>
              <a:spcAft>
                <a:spcPts val="0"/>
              </a:spcAft>
              <a:buSzPts val="29900"/>
              <a:buNone/>
              <a:defRPr sz="29900"/>
            </a:lvl7pPr>
            <a:lvl8pPr lvl="7" rtl="0">
              <a:spcBef>
                <a:spcPts val="0"/>
              </a:spcBef>
              <a:spcAft>
                <a:spcPts val="0"/>
              </a:spcAft>
              <a:buSzPts val="29900"/>
              <a:buNone/>
              <a:defRPr sz="29900"/>
            </a:lvl8pPr>
            <a:lvl9pPr lvl="8" rtl="0">
              <a:spcBef>
                <a:spcPts val="0"/>
              </a:spcBef>
              <a:spcAft>
                <a:spcPts val="0"/>
              </a:spcAft>
              <a:buSzPts val="29900"/>
              <a:buNone/>
              <a:defRPr sz="29900"/>
            </a:lvl9pPr>
          </a:lstStyle>
          <a:p>
            <a:endParaRPr/>
          </a:p>
        </p:txBody>
      </p:sp>
      <p:sp>
        <p:nvSpPr>
          <p:cNvPr id="34" name="Google Shape;34;p8"/>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6459200" y="-1067"/>
            <a:ext cx="16459200" cy="43891200"/>
          </a:xfrm>
          <a:prstGeom prst="rect">
            <a:avLst/>
          </a:prstGeom>
          <a:solidFill>
            <a:schemeClr val="lt2"/>
          </a:solidFill>
          <a:ln>
            <a:noFill/>
          </a:ln>
        </p:spPr>
        <p:txBody>
          <a:bodyPr spcFirstLastPara="1" wrap="square" lIns="563900" tIns="563900" rIns="563900" bIns="563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955800" y="10523093"/>
            <a:ext cx="14562600" cy="126489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25700"/>
              <a:buNone/>
              <a:defRPr sz="25700"/>
            </a:lvl1pPr>
            <a:lvl2pPr lvl="1" algn="ctr" rtl="0">
              <a:spcBef>
                <a:spcPts val="0"/>
              </a:spcBef>
              <a:spcAft>
                <a:spcPts val="0"/>
              </a:spcAft>
              <a:buSzPts val="25700"/>
              <a:buNone/>
              <a:defRPr sz="25700"/>
            </a:lvl2pPr>
            <a:lvl3pPr lvl="2" algn="ctr" rtl="0">
              <a:spcBef>
                <a:spcPts val="0"/>
              </a:spcBef>
              <a:spcAft>
                <a:spcPts val="0"/>
              </a:spcAft>
              <a:buSzPts val="25700"/>
              <a:buNone/>
              <a:defRPr sz="25700"/>
            </a:lvl3pPr>
            <a:lvl4pPr lvl="3" algn="ctr" rtl="0">
              <a:spcBef>
                <a:spcPts val="0"/>
              </a:spcBef>
              <a:spcAft>
                <a:spcPts val="0"/>
              </a:spcAft>
              <a:buSzPts val="25700"/>
              <a:buNone/>
              <a:defRPr sz="25700"/>
            </a:lvl4pPr>
            <a:lvl5pPr lvl="4" algn="ctr" rtl="0">
              <a:spcBef>
                <a:spcPts val="0"/>
              </a:spcBef>
              <a:spcAft>
                <a:spcPts val="0"/>
              </a:spcAft>
              <a:buSzPts val="25700"/>
              <a:buNone/>
              <a:defRPr sz="25700"/>
            </a:lvl5pPr>
            <a:lvl6pPr lvl="5" algn="ctr" rtl="0">
              <a:spcBef>
                <a:spcPts val="0"/>
              </a:spcBef>
              <a:spcAft>
                <a:spcPts val="0"/>
              </a:spcAft>
              <a:buSzPts val="25700"/>
              <a:buNone/>
              <a:defRPr sz="25700"/>
            </a:lvl6pPr>
            <a:lvl7pPr lvl="6" algn="ctr" rtl="0">
              <a:spcBef>
                <a:spcPts val="0"/>
              </a:spcBef>
              <a:spcAft>
                <a:spcPts val="0"/>
              </a:spcAft>
              <a:buSzPts val="25700"/>
              <a:buNone/>
              <a:defRPr sz="25700"/>
            </a:lvl7pPr>
            <a:lvl8pPr lvl="7" algn="ctr" rtl="0">
              <a:spcBef>
                <a:spcPts val="0"/>
              </a:spcBef>
              <a:spcAft>
                <a:spcPts val="0"/>
              </a:spcAft>
              <a:buSzPts val="25700"/>
              <a:buNone/>
              <a:defRPr sz="25700"/>
            </a:lvl8pPr>
            <a:lvl9pPr lvl="8" algn="ctr" rtl="0">
              <a:spcBef>
                <a:spcPts val="0"/>
              </a:spcBef>
              <a:spcAft>
                <a:spcPts val="0"/>
              </a:spcAft>
              <a:buSzPts val="25700"/>
              <a:buNone/>
              <a:defRPr sz="25700"/>
            </a:lvl9pPr>
          </a:lstStyle>
          <a:p>
            <a:endParaRPr/>
          </a:p>
        </p:txBody>
      </p:sp>
      <p:sp>
        <p:nvSpPr>
          <p:cNvPr id="38" name="Google Shape;38;p9"/>
          <p:cNvSpPr txBox="1">
            <a:spLocks noGrp="1"/>
          </p:cNvSpPr>
          <p:nvPr>
            <p:ph type="subTitle" idx="1"/>
          </p:nvPr>
        </p:nvSpPr>
        <p:spPr>
          <a:xfrm>
            <a:off x="955800" y="23919573"/>
            <a:ext cx="14562600" cy="105396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3100"/>
              <a:buNone/>
              <a:defRPr sz="13100"/>
            </a:lvl1pPr>
            <a:lvl2pPr lvl="1" algn="ctr" rtl="0">
              <a:lnSpc>
                <a:spcPct val="100000"/>
              </a:lnSpc>
              <a:spcBef>
                <a:spcPts val="0"/>
              </a:spcBef>
              <a:spcAft>
                <a:spcPts val="0"/>
              </a:spcAft>
              <a:buSzPts val="13100"/>
              <a:buNone/>
              <a:defRPr sz="13100"/>
            </a:lvl2pPr>
            <a:lvl3pPr lvl="2" algn="ctr" rtl="0">
              <a:lnSpc>
                <a:spcPct val="100000"/>
              </a:lnSpc>
              <a:spcBef>
                <a:spcPts val="0"/>
              </a:spcBef>
              <a:spcAft>
                <a:spcPts val="0"/>
              </a:spcAft>
              <a:buSzPts val="13100"/>
              <a:buNone/>
              <a:defRPr sz="13100"/>
            </a:lvl3pPr>
            <a:lvl4pPr lvl="3" algn="ctr" rtl="0">
              <a:lnSpc>
                <a:spcPct val="100000"/>
              </a:lnSpc>
              <a:spcBef>
                <a:spcPts val="0"/>
              </a:spcBef>
              <a:spcAft>
                <a:spcPts val="0"/>
              </a:spcAft>
              <a:buSzPts val="13100"/>
              <a:buNone/>
              <a:defRPr sz="13100"/>
            </a:lvl4pPr>
            <a:lvl5pPr lvl="4" algn="ctr" rtl="0">
              <a:lnSpc>
                <a:spcPct val="100000"/>
              </a:lnSpc>
              <a:spcBef>
                <a:spcPts val="0"/>
              </a:spcBef>
              <a:spcAft>
                <a:spcPts val="0"/>
              </a:spcAft>
              <a:buSzPts val="13100"/>
              <a:buNone/>
              <a:defRPr sz="13100"/>
            </a:lvl5pPr>
            <a:lvl6pPr lvl="5" algn="ctr" rtl="0">
              <a:lnSpc>
                <a:spcPct val="100000"/>
              </a:lnSpc>
              <a:spcBef>
                <a:spcPts val="0"/>
              </a:spcBef>
              <a:spcAft>
                <a:spcPts val="0"/>
              </a:spcAft>
              <a:buSzPts val="13100"/>
              <a:buNone/>
              <a:defRPr sz="13100"/>
            </a:lvl6pPr>
            <a:lvl7pPr lvl="6" algn="ctr" rtl="0">
              <a:lnSpc>
                <a:spcPct val="100000"/>
              </a:lnSpc>
              <a:spcBef>
                <a:spcPts val="0"/>
              </a:spcBef>
              <a:spcAft>
                <a:spcPts val="0"/>
              </a:spcAft>
              <a:buSzPts val="13100"/>
              <a:buNone/>
              <a:defRPr sz="13100"/>
            </a:lvl7pPr>
            <a:lvl8pPr lvl="7" algn="ctr" rtl="0">
              <a:lnSpc>
                <a:spcPct val="100000"/>
              </a:lnSpc>
              <a:spcBef>
                <a:spcPts val="0"/>
              </a:spcBef>
              <a:spcAft>
                <a:spcPts val="0"/>
              </a:spcAft>
              <a:buSzPts val="13100"/>
              <a:buNone/>
              <a:defRPr sz="13100"/>
            </a:lvl8pPr>
            <a:lvl9pPr lvl="8" algn="ctr" rtl="0">
              <a:lnSpc>
                <a:spcPct val="100000"/>
              </a:lnSpc>
              <a:spcBef>
                <a:spcPts val="0"/>
              </a:spcBef>
              <a:spcAft>
                <a:spcPts val="0"/>
              </a:spcAft>
              <a:buSzPts val="13100"/>
              <a:buNone/>
              <a:defRPr sz="13100"/>
            </a:lvl9pPr>
          </a:lstStyle>
          <a:p>
            <a:endParaRPr/>
          </a:p>
        </p:txBody>
      </p:sp>
      <p:sp>
        <p:nvSpPr>
          <p:cNvPr id="39" name="Google Shape;39;p9"/>
          <p:cNvSpPr txBox="1">
            <a:spLocks noGrp="1"/>
          </p:cNvSpPr>
          <p:nvPr>
            <p:ph type="body" idx="2"/>
          </p:nvPr>
        </p:nvSpPr>
        <p:spPr>
          <a:xfrm>
            <a:off x="17782200" y="6178773"/>
            <a:ext cx="13813200" cy="31531500"/>
          </a:xfrm>
          <a:prstGeom prst="rect">
            <a:avLst/>
          </a:prstGeom>
        </p:spPr>
        <p:txBody>
          <a:bodyPr spcFirstLastPara="1" wrap="square" lIns="563900" tIns="563900" rIns="563900" bIns="563900" anchor="ctr"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40" name="Google Shape;40;p9"/>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22120" y="36100907"/>
            <a:ext cx="21595800" cy="5163600"/>
          </a:xfrm>
          <a:prstGeom prst="rect">
            <a:avLst/>
          </a:prstGeom>
        </p:spPr>
        <p:txBody>
          <a:bodyPr spcFirstLastPara="1" wrap="square" lIns="563900" tIns="563900" rIns="563900" bIns="563900" anchor="ctr" anchorCtr="0">
            <a:normAutofit/>
          </a:bodyPr>
          <a:lstStyle>
            <a:lvl1pPr marL="457200" lvl="0" indent="-228600" rtl="0">
              <a:lnSpc>
                <a:spcPct val="100000"/>
              </a:lnSpc>
              <a:spcBef>
                <a:spcPts val="0"/>
              </a:spcBef>
              <a:spcAft>
                <a:spcPts val="0"/>
              </a:spcAft>
              <a:buSzPts val="11000"/>
              <a:buNone/>
              <a:defRPr/>
            </a:lvl1pPr>
          </a:lstStyle>
          <a:p>
            <a:endParaRPr/>
          </a:p>
        </p:txBody>
      </p:sp>
      <p:sp>
        <p:nvSpPr>
          <p:cNvPr id="43" name="Google Shape;43;p10"/>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22120" y="3797547"/>
            <a:ext cx="30674100" cy="4887000"/>
          </a:xfrm>
          <a:prstGeom prst="rect">
            <a:avLst/>
          </a:prstGeom>
          <a:noFill/>
          <a:ln>
            <a:noFill/>
          </a:ln>
        </p:spPr>
        <p:txBody>
          <a:bodyPr spcFirstLastPara="1" wrap="square" lIns="563900" tIns="563900" rIns="563900" bIns="563900" anchor="t" anchorCtr="0">
            <a:normAutofit/>
          </a:bodyPr>
          <a:lstStyle>
            <a:lvl1pPr lvl="0" rtl="0">
              <a:spcBef>
                <a:spcPts val="0"/>
              </a:spcBef>
              <a:spcAft>
                <a:spcPts val="0"/>
              </a:spcAft>
              <a:buClr>
                <a:schemeClr val="dk1"/>
              </a:buClr>
              <a:buSzPts val="17300"/>
              <a:buNone/>
              <a:defRPr sz="17300">
                <a:solidFill>
                  <a:schemeClr val="dk1"/>
                </a:solidFill>
              </a:defRPr>
            </a:lvl1pPr>
            <a:lvl2pPr lvl="1" rtl="0">
              <a:spcBef>
                <a:spcPts val="0"/>
              </a:spcBef>
              <a:spcAft>
                <a:spcPts val="0"/>
              </a:spcAft>
              <a:buClr>
                <a:schemeClr val="dk1"/>
              </a:buClr>
              <a:buSzPts val="17300"/>
              <a:buNone/>
              <a:defRPr sz="17300">
                <a:solidFill>
                  <a:schemeClr val="dk1"/>
                </a:solidFill>
              </a:defRPr>
            </a:lvl2pPr>
            <a:lvl3pPr lvl="2" rtl="0">
              <a:spcBef>
                <a:spcPts val="0"/>
              </a:spcBef>
              <a:spcAft>
                <a:spcPts val="0"/>
              </a:spcAft>
              <a:buClr>
                <a:schemeClr val="dk1"/>
              </a:buClr>
              <a:buSzPts val="17300"/>
              <a:buNone/>
              <a:defRPr sz="17300">
                <a:solidFill>
                  <a:schemeClr val="dk1"/>
                </a:solidFill>
              </a:defRPr>
            </a:lvl3pPr>
            <a:lvl4pPr lvl="3" rtl="0">
              <a:spcBef>
                <a:spcPts val="0"/>
              </a:spcBef>
              <a:spcAft>
                <a:spcPts val="0"/>
              </a:spcAft>
              <a:buClr>
                <a:schemeClr val="dk1"/>
              </a:buClr>
              <a:buSzPts val="17300"/>
              <a:buNone/>
              <a:defRPr sz="17300">
                <a:solidFill>
                  <a:schemeClr val="dk1"/>
                </a:solidFill>
              </a:defRPr>
            </a:lvl4pPr>
            <a:lvl5pPr lvl="4" rtl="0">
              <a:spcBef>
                <a:spcPts val="0"/>
              </a:spcBef>
              <a:spcAft>
                <a:spcPts val="0"/>
              </a:spcAft>
              <a:buClr>
                <a:schemeClr val="dk1"/>
              </a:buClr>
              <a:buSzPts val="17300"/>
              <a:buNone/>
              <a:defRPr sz="17300">
                <a:solidFill>
                  <a:schemeClr val="dk1"/>
                </a:solidFill>
              </a:defRPr>
            </a:lvl5pPr>
            <a:lvl6pPr lvl="5" rtl="0">
              <a:spcBef>
                <a:spcPts val="0"/>
              </a:spcBef>
              <a:spcAft>
                <a:spcPts val="0"/>
              </a:spcAft>
              <a:buClr>
                <a:schemeClr val="dk1"/>
              </a:buClr>
              <a:buSzPts val="17300"/>
              <a:buNone/>
              <a:defRPr sz="17300">
                <a:solidFill>
                  <a:schemeClr val="dk1"/>
                </a:solidFill>
              </a:defRPr>
            </a:lvl6pPr>
            <a:lvl7pPr lvl="6" rtl="0">
              <a:spcBef>
                <a:spcPts val="0"/>
              </a:spcBef>
              <a:spcAft>
                <a:spcPts val="0"/>
              </a:spcAft>
              <a:buClr>
                <a:schemeClr val="dk1"/>
              </a:buClr>
              <a:buSzPts val="17300"/>
              <a:buNone/>
              <a:defRPr sz="17300">
                <a:solidFill>
                  <a:schemeClr val="dk1"/>
                </a:solidFill>
              </a:defRPr>
            </a:lvl7pPr>
            <a:lvl8pPr lvl="7" rtl="0">
              <a:spcBef>
                <a:spcPts val="0"/>
              </a:spcBef>
              <a:spcAft>
                <a:spcPts val="0"/>
              </a:spcAft>
              <a:buClr>
                <a:schemeClr val="dk1"/>
              </a:buClr>
              <a:buSzPts val="17300"/>
              <a:buNone/>
              <a:defRPr sz="17300">
                <a:solidFill>
                  <a:schemeClr val="dk1"/>
                </a:solidFill>
              </a:defRPr>
            </a:lvl8pPr>
            <a:lvl9pPr lvl="8" rtl="0">
              <a:spcBef>
                <a:spcPts val="0"/>
              </a:spcBef>
              <a:spcAft>
                <a:spcPts val="0"/>
              </a:spcAft>
              <a:buClr>
                <a:schemeClr val="dk1"/>
              </a:buClr>
              <a:buSzPts val="17300"/>
              <a:buNone/>
              <a:defRPr sz="17300">
                <a:solidFill>
                  <a:schemeClr val="dk1"/>
                </a:solidFill>
              </a:defRPr>
            </a:lvl9pPr>
          </a:lstStyle>
          <a:p>
            <a:endParaRPr/>
          </a:p>
        </p:txBody>
      </p:sp>
      <p:sp>
        <p:nvSpPr>
          <p:cNvPr id="7" name="Google Shape;7;p1"/>
          <p:cNvSpPr txBox="1">
            <a:spLocks noGrp="1"/>
          </p:cNvSpPr>
          <p:nvPr>
            <p:ph type="body" idx="1"/>
          </p:nvPr>
        </p:nvSpPr>
        <p:spPr>
          <a:xfrm>
            <a:off x="1122120" y="9834453"/>
            <a:ext cx="30674100" cy="29153400"/>
          </a:xfrm>
          <a:prstGeom prst="rect">
            <a:avLst/>
          </a:prstGeom>
          <a:noFill/>
          <a:ln>
            <a:noFill/>
          </a:ln>
        </p:spPr>
        <p:txBody>
          <a:bodyPr spcFirstLastPara="1" wrap="square" lIns="563900" tIns="563900" rIns="563900" bIns="563900" anchor="t" anchorCtr="0">
            <a:normAutofit/>
          </a:bodyPr>
          <a:lstStyle>
            <a:lvl1pPr marL="457200" lvl="0" indent="-927100" rtl="0">
              <a:lnSpc>
                <a:spcPct val="115000"/>
              </a:lnSpc>
              <a:spcBef>
                <a:spcPts val="0"/>
              </a:spcBef>
              <a:spcAft>
                <a:spcPts val="0"/>
              </a:spcAft>
              <a:buClr>
                <a:schemeClr val="dk2"/>
              </a:buClr>
              <a:buSzPts val="11000"/>
              <a:buChar char="●"/>
              <a:defRPr sz="11000">
                <a:solidFill>
                  <a:schemeClr val="dk2"/>
                </a:solidFill>
              </a:defRPr>
            </a:lvl1pPr>
            <a:lvl2pPr marL="914400" lvl="1" indent="-762000" rtl="0">
              <a:lnSpc>
                <a:spcPct val="115000"/>
              </a:lnSpc>
              <a:spcBef>
                <a:spcPts val="0"/>
              </a:spcBef>
              <a:spcAft>
                <a:spcPts val="0"/>
              </a:spcAft>
              <a:buClr>
                <a:schemeClr val="dk2"/>
              </a:buClr>
              <a:buSzPts val="8400"/>
              <a:buChar char="○"/>
              <a:defRPr sz="8400">
                <a:solidFill>
                  <a:schemeClr val="dk2"/>
                </a:solidFill>
              </a:defRPr>
            </a:lvl2pPr>
            <a:lvl3pPr marL="1371600" lvl="2" indent="-762000" rtl="0">
              <a:lnSpc>
                <a:spcPct val="115000"/>
              </a:lnSpc>
              <a:spcBef>
                <a:spcPts val="0"/>
              </a:spcBef>
              <a:spcAft>
                <a:spcPts val="0"/>
              </a:spcAft>
              <a:buClr>
                <a:schemeClr val="dk2"/>
              </a:buClr>
              <a:buSzPts val="8400"/>
              <a:buChar char="■"/>
              <a:defRPr sz="8400">
                <a:solidFill>
                  <a:schemeClr val="dk2"/>
                </a:solidFill>
              </a:defRPr>
            </a:lvl3pPr>
            <a:lvl4pPr marL="1828800" lvl="3" indent="-762000" rtl="0">
              <a:lnSpc>
                <a:spcPct val="115000"/>
              </a:lnSpc>
              <a:spcBef>
                <a:spcPts val="0"/>
              </a:spcBef>
              <a:spcAft>
                <a:spcPts val="0"/>
              </a:spcAft>
              <a:buClr>
                <a:schemeClr val="dk2"/>
              </a:buClr>
              <a:buSzPts val="8400"/>
              <a:buChar char="●"/>
              <a:defRPr sz="8400">
                <a:solidFill>
                  <a:schemeClr val="dk2"/>
                </a:solidFill>
              </a:defRPr>
            </a:lvl4pPr>
            <a:lvl5pPr marL="2286000" lvl="4" indent="-762000" rtl="0">
              <a:lnSpc>
                <a:spcPct val="115000"/>
              </a:lnSpc>
              <a:spcBef>
                <a:spcPts val="0"/>
              </a:spcBef>
              <a:spcAft>
                <a:spcPts val="0"/>
              </a:spcAft>
              <a:buClr>
                <a:schemeClr val="dk2"/>
              </a:buClr>
              <a:buSzPts val="8400"/>
              <a:buChar char="○"/>
              <a:defRPr sz="8400">
                <a:solidFill>
                  <a:schemeClr val="dk2"/>
                </a:solidFill>
              </a:defRPr>
            </a:lvl5pPr>
            <a:lvl6pPr marL="2743200" lvl="5" indent="-762000" rtl="0">
              <a:lnSpc>
                <a:spcPct val="115000"/>
              </a:lnSpc>
              <a:spcBef>
                <a:spcPts val="0"/>
              </a:spcBef>
              <a:spcAft>
                <a:spcPts val="0"/>
              </a:spcAft>
              <a:buClr>
                <a:schemeClr val="dk2"/>
              </a:buClr>
              <a:buSzPts val="8400"/>
              <a:buChar char="■"/>
              <a:defRPr sz="8400">
                <a:solidFill>
                  <a:schemeClr val="dk2"/>
                </a:solidFill>
              </a:defRPr>
            </a:lvl6pPr>
            <a:lvl7pPr marL="3200400" lvl="6" indent="-762000" rtl="0">
              <a:lnSpc>
                <a:spcPct val="115000"/>
              </a:lnSpc>
              <a:spcBef>
                <a:spcPts val="0"/>
              </a:spcBef>
              <a:spcAft>
                <a:spcPts val="0"/>
              </a:spcAft>
              <a:buClr>
                <a:schemeClr val="dk2"/>
              </a:buClr>
              <a:buSzPts val="8400"/>
              <a:buChar char="●"/>
              <a:defRPr sz="8400">
                <a:solidFill>
                  <a:schemeClr val="dk2"/>
                </a:solidFill>
              </a:defRPr>
            </a:lvl7pPr>
            <a:lvl8pPr marL="3657600" lvl="7" indent="-762000" rtl="0">
              <a:lnSpc>
                <a:spcPct val="115000"/>
              </a:lnSpc>
              <a:spcBef>
                <a:spcPts val="0"/>
              </a:spcBef>
              <a:spcAft>
                <a:spcPts val="0"/>
              </a:spcAft>
              <a:buClr>
                <a:schemeClr val="dk2"/>
              </a:buClr>
              <a:buSzPts val="8400"/>
              <a:buChar char="○"/>
              <a:defRPr sz="8400">
                <a:solidFill>
                  <a:schemeClr val="dk2"/>
                </a:solidFill>
              </a:defRPr>
            </a:lvl8pPr>
            <a:lvl9pPr marL="4114800" lvl="8" indent="-762000" rtl="0">
              <a:lnSpc>
                <a:spcPct val="115000"/>
              </a:lnSpc>
              <a:spcBef>
                <a:spcPts val="0"/>
              </a:spcBef>
              <a:spcAft>
                <a:spcPts val="0"/>
              </a:spcAft>
              <a:buClr>
                <a:schemeClr val="dk2"/>
              </a:buClr>
              <a:buSzPts val="8400"/>
              <a:buChar char="■"/>
              <a:defRPr sz="8400">
                <a:solidFill>
                  <a:schemeClr val="dk2"/>
                </a:solidFill>
              </a:defRPr>
            </a:lvl9pPr>
          </a:lstStyle>
          <a:p>
            <a:endParaRPr/>
          </a:p>
        </p:txBody>
      </p:sp>
      <p:sp>
        <p:nvSpPr>
          <p:cNvPr id="8" name="Google Shape;8;p1"/>
          <p:cNvSpPr txBox="1">
            <a:spLocks noGrp="1"/>
          </p:cNvSpPr>
          <p:nvPr>
            <p:ph type="sldNum" idx="12"/>
          </p:nvPr>
        </p:nvSpPr>
        <p:spPr>
          <a:xfrm>
            <a:off x="30500848" y="39792783"/>
            <a:ext cx="1975200" cy="3358800"/>
          </a:xfrm>
          <a:prstGeom prst="rect">
            <a:avLst/>
          </a:prstGeom>
          <a:noFill/>
          <a:ln>
            <a:noFill/>
          </a:ln>
        </p:spPr>
        <p:txBody>
          <a:bodyPr spcFirstLastPara="1" wrap="square" lIns="563900" tIns="563900" rIns="563900" bIns="563900" anchor="ctr" anchorCtr="0">
            <a:normAutofit/>
          </a:bodyPr>
          <a:lstStyle>
            <a:lvl1pPr lvl="0" algn="r" rtl="0">
              <a:buNone/>
              <a:defRPr sz="6300">
                <a:solidFill>
                  <a:schemeClr val="dk2"/>
                </a:solidFill>
              </a:defRPr>
            </a:lvl1pPr>
            <a:lvl2pPr lvl="1" algn="r" rtl="0">
              <a:buNone/>
              <a:defRPr sz="6300">
                <a:solidFill>
                  <a:schemeClr val="dk2"/>
                </a:solidFill>
              </a:defRPr>
            </a:lvl2pPr>
            <a:lvl3pPr lvl="2" algn="r" rtl="0">
              <a:buNone/>
              <a:defRPr sz="6300">
                <a:solidFill>
                  <a:schemeClr val="dk2"/>
                </a:solidFill>
              </a:defRPr>
            </a:lvl3pPr>
            <a:lvl4pPr lvl="3" algn="r" rtl="0">
              <a:buNone/>
              <a:defRPr sz="6300">
                <a:solidFill>
                  <a:schemeClr val="dk2"/>
                </a:solidFill>
              </a:defRPr>
            </a:lvl4pPr>
            <a:lvl5pPr lvl="4" algn="r" rtl="0">
              <a:buNone/>
              <a:defRPr sz="6300">
                <a:solidFill>
                  <a:schemeClr val="dk2"/>
                </a:solidFill>
              </a:defRPr>
            </a:lvl5pPr>
            <a:lvl6pPr lvl="5" algn="r" rtl="0">
              <a:buNone/>
              <a:defRPr sz="6300">
                <a:solidFill>
                  <a:schemeClr val="dk2"/>
                </a:solidFill>
              </a:defRPr>
            </a:lvl6pPr>
            <a:lvl7pPr lvl="6" algn="r" rtl="0">
              <a:buNone/>
              <a:defRPr sz="6300">
                <a:solidFill>
                  <a:schemeClr val="dk2"/>
                </a:solidFill>
              </a:defRPr>
            </a:lvl7pPr>
            <a:lvl8pPr lvl="7" algn="r" rtl="0">
              <a:buNone/>
              <a:defRPr sz="6300">
                <a:solidFill>
                  <a:schemeClr val="dk2"/>
                </a:solidFill>
              </a:defRPr>
            </a:lvl8pPr>
            <a:lvl9pPr lvl="8" algn="r" rtl="0">
              <a:buNone/>
              <a:defRPr sz="6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jpeg"/><Relationship Id="rId18" Type="http://schemas.openxmlformats.org/officeDocument/2006/relationships/image" Target="../media/image14.jpeg"/><Relationship Id="rId26" Type="http://schemas.openxmlformats.org/officeDocument/2006/relationships/image" Target="../media/image22.png"/><Relationship Id="rId39" Type="http://schemas.openxmlformats.org/officeDocument/2006/relationships/image" Target="../media/image35.jpeg"/><Relationship Id="rId3" Type="http://schemas.openxmlformats.org/officeDocument/2006/relationships/image" Target="../media/image1.png"/><Relationship Id="rId21" Type="http://schemas.openxmlformats.org/officeDocument/2006/relationships/image" Target="../media/image17.jpeg"/><Relationship Id="rId34" Type="http://schemas.openxmlformats.org/officeDocument/2006/relationships/image" Target="../media/image30.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png"/><Relationship Id="rId38" Type="http://schemas.openxmlformats.org/officeDocument/2006/relationships/image" Target="../media/image34.jpe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jpeg"/><Relationship Id="rId29" Type="http://schemas.openxmlformats.org/officeDocument/2006/relationships/image" Target="../media/image25.pn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png"/><Relationship Id="rId40" Type="http://schemas.openxmlformats.org/officeDocument/2006/relationships/image" Target="../media/image36.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hyperlink" Target="https://doi.org/10.21769/BIOPROTOC.2124" TargetMode="External"/><Relationship Id="rId19" Type="http://schemas.openxmlformats.org/officeDocument/2006/relationships/image" Target="../media/image15.jpeg"/><Relationship Id="rId31"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hyperlink" Target="https://doi.org/10.3389/FIMMU.2022.1029167" TargetMode="External"/><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jpeg"/><Relationship Id="rId18" Type="http://schemas.openxmlformats.org/officeDocument/2006/relationships/image" Target="../media/image14.jpeg"/><Relationship Id="rId26" Type="http://schemas.openxmlformats.org/officeDocument/2006/relationships/image" Target="../media/image22.png"/><Relationship Id="rId39" Type="http://schemas.openxmlformats.org/officeDocument/2006/relationships/image" Target="../media/image35.jpeg"/><Relationship Id="rId3" Type="http://schemas.openxmlformats.org/officeDocument/2006/relationships/image" Target="../media/image1.png"/><Relationship Id="rId21" Type="http://schemas.openxmlformats.org/officeDocument/2006/relationships/image" Target="../media/image17.jpeg"/><Relationship Id="rId34" Type="http://schemas.openxmlformats.org/officeDocument/2006/relationships/image" Target="../media/image29.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30.png"/><Relationship Id="rId38" Type="http://schemas.openxmlformats.org/officeDocument/2006/relationships/image" Target="../media/image34.jpeg"/><Relationship Id="rId2" Type="http://schemas.openxmlformats.org/officeDocument/2006/relationships/notesSlide" Target="../notesSlides/notesSlide2.xml"/><Relationship Id="rId16" Type="http://schemas.openxmlformats.org/officeDocument/2006/relationships/image" Target="../media/image12.png"/><Relationship Id="rId20" Type="http://schemas.openxmlformats.org/officeDocument/2006/relationships/image" Target="../media/image16.jpeg"/><Relationship Id="rId29" Type="http://schemas.openxmlformats.org/officeDocument/2006/relationships/image" Target="../media/image25.pn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png"/><Relationship Id="rId40" Type="http://schemas.openxmlformats.org/officeDocument/2006/relationships/image" Target="../media/image36.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36" Type="http://schemas.openxmlformats.org/officeDocument/2006/relationships/image" Target="../media/image32.png"/><Relationship Id="rId10" Type="http://schemas.openxmlformats.org/officeDocument/2006/relationships/hyperlink" Target="https://doi.org/10.21769/BIOPROTOC.2124" TargetMode="External"/><Relationship Id="rId19" Type="http://schemas.openxmlformats.org/officeDocument/2006/relationships/image" Target="../media/image15.jpeg"/><Relationship Id="rId31"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hyperlink" Target="https://doi.org/10.3389/FIMMU.2022.1029167" TargetMode="External"/><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2.png"/><Relationship Id="rId18" Type="http://schemas.openxmlformats.org/officeDocument/2006/relationships/image" Target="../media/image19.png"/><Relationship Id="rId26" Type="http://schemas.openxmlformats.org/officeDocument/2006/relationships/image" Target="../media/image28.png"/><Relationship Id="rId39" Type="http://schemas.openxmlformats.org/officeDocument/2006/relationships/image" Target="../media/image41.png"/><Relationship Id="rId3" Type="http://schemas.openxmlformats.org/officeDocument/2006/relationships/image" Target="../media/image1.png"/><Relationship Id="rId21" Type="http://schemas.openxmlformats.org/officeDocument/2006/relationships/image" Target="../media/image23.png"/><Relationship Id="rId34" Type="http://schemas.openxmlformats.org/officeDocument/2006/relationships/image" Target="../media/image36.png"/><Relationship Id="rId7" Type="http://schemas.openxmlformats.org/officeDocument/2006/relationships/image" Target="../media/image5.png"/><Relationship Id="rId12" Type="http://schemas.openxmlformats.org/officeDocument/2006/relationships/image" Target="../media/image9.jpeg"/><Relationship Id="rId17" Type="http://schemas.openxmlformats.org/officeDocument/2006/relationships/image" Target="../media/image18.png"/><Relationship Id="rId25" Type="http://schemas.openxmlformats.org/officeDocument/2006/relationships/image" Target="../media/image27.png"/><Relationship Id="rId33" Type="http://schemas.openxmlformats.org/officeDocument/2006/relationships/image" Target="../media/image35.jpeg"/><Relationship Id="rId38" Type="http://schemas.openxmlformats.org/officeDocument/2006/relationships/image" Target="../media/image40.png"/><Relationship Id="rId2" Type="http://schemas.openxmlformats.org/officeDocument/2006/relationships/notesSlide" Target="../notesSlides/notesSlide3.xml"/><Relationship Id="rId16" Type="http://schemas.openxmlformats.org/officeDocument/2006/relationships/image" Target="../media/image15.jpeg"/><Relationship Id="rId20" Type="http://schemas.openxmlformats.org/officeDocument/2006/relationships/image" Target="../media/image21.png"/><Relationship Id="rId29"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7.png"/><Relationship Id="rId24" Type="http://schemas.openxmlformats.org/officeDocument/2006/relationships/image" Target="../media/image26.png"/><Relationship Id="rId32" Type="http://schemas.openxmlformats.org/officeDocument/2006/relationships/image" Target="../media/image34.jpeg"/><Relationship Id="rId37" Type="http://schemas.openxmlformats.org/officeDocument/2006/relationships/image" Target="../media/image39.png"/><Relationship Id="rId5" Type="http://schemas.openxmlformats.org/officeDocument/2006/relationships/image" Target="../media/image3.png"/><Relationship Id="rId15" Type="http://schemas.openxmlformats.org/officeDocument/2006/relationships/image" Target="../media/image14.jpeg"/><Relationship Id="rId23" Type="http://schemas.openxmlformats.org/officeDocument/2006/relationships/image" Target="../media/image25.png"/><Relationship Id="rId28" Type="http://schemas.openxmlformats.org/officeDocument/2006/relationships/image" Target="../media/image29.png"/><Relationship Id="rId36" Type="http://schemas.openxmlformats.org/officeDocument/2006/relationships/image" Target="../media/image38.svg"/><Relationship Id="rId10" Type="http://schemas.openxmlformats.org/officeDocument/2006/relationships/hyperlink" Target="https://doi.org/10.21769/BIOPROTOC.2124" TargetMode="External"/><Relationship Id="rId19" Type="http://schemas.openxmlformats.org/officeDocument/2006/relationships/image" Target="../media/image20.png"/><Relationship Id="rId31"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hyperlink" Target="https://doi.org/10.3389/FIMMU.2022.1029167" TargetMode="External"/><Relationship Id="rId14" Type="http://schemas.openxmlformats.org/officeDocument/2006/relationships/image" Target="../media/image13.png"/><Relationship Id="rId22" Type="http://schemas.openxmlformats.org/officeDocument/2006/relationships/image" Target="../media/image24.png"/><Relationship Id="rId27" Type="http://schemas.openxmlformats.org/officeDocument/2006/relationships/image" Target="../media/image30.png"/><Relationship Id="rId30" Type="http://schemas.openxmlformats.org/officeDocument/2006/relationships/image" Target="../media/image32.png"/><Relationship Id="rId35" Type="http://schemas.openxmlformats.org/officeDocument/2006/relationships/image" Target="../media/image37.png"/></Relationships>
</file>

<file path=ppt/slides/_rels/slide4.xml.rels><?xml version="1.0" encoding="UTF-8" standalone="yes"?>
<Relationships xmlns="http://schemas.openxmlformats.org/package/2006/relationships"><Relationship Id="rId13" Type="http://schemas.openxmlformats.org/officeDocument/2006/relationships/image" Target="../media/image38.svg"/><Relationship Id="rId18" Type="http://schemas.openxmlformats.org/officeDocument/2006/relationships/image" Target="../media/image43.png"/><Relationship Id="rId26" Type="http://schemas.openxmlformats.org/officeDocument/2006/relationships/image" Target="../media/image51.svg"/><Relationship Id="rId39" Type="http://schemas.openxmlformats.org/officeDocument/2006/relationships/image" Target="../media/image63.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5.png"/><Relationship Id="rId47" Type="http://schemas.openxmlformats.org/officeDocument/2006/relationships/image" Target="../media/image69.png"/><Relationship Id="rId50" Type="http://schemas.openxmlformats.org/officeDocument/2006/relationships/image" Target="../media/image72.svg"/><Relationship Id="rId55" Type="http://schemas.openxmlformats.org/officeDocument/2006/relationships/image" Target="../media/image77.png"/><Relationship Id="rId7" Type="http://schemas.openxmlformats.org/officeDocument/2006/relationships/image" Target="../media/image6.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svg"/><Relationship Id="rId38" Type="http://schemas.openxmlformats.org/officeDocument/2006/relationships/image" Target="../media/image62.svg"/><Relationship Id="rId46"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41.png"/><Relationship Id="rId20" Type="http://schemas.openxmlformats.org/officeDocument/2006/relationships/image" Target="../media/image45.svg"/><Relationship Id="rId29" Type="http://schemas.openxmlformats.org/officeDocument/2006/relationships/image" Target="../media/image54.png"/><Relationship Id="rId41" Type="http://schemas.openxmlformats.org/officeDocument/2006/relationships/image" Target="../media/image21.png"/><Relationship Id="rId54" Type="http://schemas.openxmlformats.org/officeDocument/2006/relationships/image" Target="../media/image76.sv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9.jpeg"/><Relationship Id="rId24" Type="http://schemas.openxmlformats.org/officeDocument/2006/relationships/image" Target="../media/image49.svg"/><Relationship Id="rId32" Type="http://schemas.openxmlformats.org/officeDocument/2006/relationships/image" Target="../media/image57.png"/><Relationship Id="rId37" Type="http://schemas.openxmlformats.org/officeDocument/2006/relationships/image" Target="../media/image61.png"/><Relationship Id="rId40" Type="http://schemas.openxmlformats.org/officeDocument/2006/relationships/image" Target="../media/image64.svg"/><Relationship Id="rId45" Type="http://schemas.openxmlformats.org/officeDocument/2006/relationships/image" Target="../media/image68.svg"/><Relationship Id="rId53" Type="http://schemas.openxmlformats.org/officeDocument/2006/relationships/image" Target="../media/image75.png"/><Relationship Id="rId5" Type="http://schemas.openxmlformats.org/officeDocument/2006/relationships/image" Target="../media/image4.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svg"/><Relationship Id="rId36" Type="http://schemas.openxmlformats.org/officeDocument/2006/relationships/image" Target="../media/image20.png"/><Relationship Id="rId49" Type="http://schemas.openxmlformats.org/officeDocument/2006/relationships/image" Target="../media/image71.png"/><Relationship Id="rId10" Type="http://schemas.openxmlformats.org/officeDocument/2006/relationships/image" Target="../media/image7.png"/><Relationship Id="rId19" Type="http://schemas.openxmlformats.org/officeDocument/2006/relationships/image" Target="../media/image44.png"/><Relationship Id="rId31" Type="http://schemas.openxmlformats.org/officeDocument/2006/relationships/image" Target="../media/image56.png"/><Relationship Id="rId44" Type="http://schemas.openxmlformats.org/officeDocument/2006/relationships/image" Target="../media/image67.png"/><Relationship Id="rId52" Type="http://schemas.openxmlformats.org/officeDocument/2006/relationships/image" Target="../media/image74.svg"/><Relationship Id="rId4" Type="http://schemas.openxmlformats.org/officeDocument/2006/relationships/image" Target="../media/image3.png"/><Relationship Id="rId9" Type="http://schemas.openxmlformats.org/officeDocument/2006/relationships/hyperlink" Target="https://doi.org/10.21769/BIOPROTOC.2124" TargetMode="External"/><Relationship Id="rId14" Type="http://schemas.openxmlformats.org/officeDocument/2006/relationships/image" Target="../media/image39.png"/><Relationship Id="rId22" Type="http://schemas.openxmlformats.org/officeDocument/2006/relationships/image" Target="../media/image47.svg"/><Relationship Id="rId27" Type="http://schemas.openxmlformats.org/officeDocument/2006/relationships/image" Target="../media/image52.png"/><Relationship Id="rId30" Type="http://schemas.openxmlformats.org/officeDocument/2006/relationships/image" Target="../media/image55.svg"/><Relationship Id="rId35" Type="http://schemas.openxmlformats.org/officeDocument/2006/relationships/image" Target="../media/image60.svg"/><Relationship Id="rId43" Type="http://schemas.openxmlformats.org/officeDocument/2006/relationships/image" Target="../media/image66.svg"/><Relationship Id="rId48" Type="http://schemas.openxmlformats.org/officeDocument/2006/relationships/image" Target="../media/image70.svg"/><Relationship Id="rId56" Type="http://schemas.openxmlformats.org/officeDocument/2006/relationships/image" Target="../media/image78.svg"/><Relationship Id="rId8" Type="http://schemas.openxmlformats.org/officeDocument/2006/relationships/hyperlink" Target="https://doi.org/10.3389/FIMMU.2022.1029167" TargetMode="External"/><Relationship Id="rId51" Type="http://schemas.openxmlformats.org/officeDocument/2006/relationships/image" Target="../media/image73.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3" Type="http://schemas.openxmlformats.org/officeDocument/2006/relationships/image" Target="../media/image38.svg"/><Relationship Id="rId18" Type="http://schemas.openxmlformats.org/officeDocument/2006/relationships/image" Target="../media/image43.png"/><Relationship Id="rId26" Type="http://schemas.openxmlformats.org/officeDocument/2006/relationships/image" Target="../media/image51.svg"/><Relationship Id="rId39" Type="http://schemas.openxmlformats.org/officeDocument/2006/relationships/image" Target="../media/image63.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5.png"/><Relationship Id="rId47" Type="http://schemas.openxmlformats.org/officeDocument/2006/relationships/image" Target="../media/image69.png"/><Relationship Id="rId50" Type="http://schemas.openxmlformats.org/officeDocument/2006/relationships/image" Target="../media/image72.svg"/><Relationship Id="rId55" Type="http://schemas.openxmlformats.org/officeDocument/2006/relationships/image" Target="../media/image77.png"/><Relationship Id="rId7" Type="http://schemas.openxmlformats.org/officeDocument/2006/relationships/image" Target="../media/image6.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svg"/><Relationship Id="rId38" Type="http://schemas.openxmlformats.org/officeDocument/2006/relationships/image" Target="../media/image62.svg"/><Relationship Id="rId46"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41.png"/><Relationship Id="rId20" Type="http://schemas.openxmlformats.org/officeDocument/2006/relationships/image" Target="../media/image45.svg"/><Relationship Id="rId29" Type="http://schemas.openxmlformats.org/officeDocument/2006/relationships/image" Target="../media/image54.png"/><Relationship Id="rId41" Type="http://schemas.openxmlformats.org/officeDocument/2006/relationships/image" Target="../media/image21.png"/><Relationship Id="rId54" Type="http://schemas.openxmlformats.org/officeDocument/2006/relationships/image" Target="../media/image76.sv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9.jpeg"/><Relationship Id="rId24" Type="http://schemas.openxmlformats.org/officeDocument/2006/relationships/image" Target="../media/image49.svg"/><Relationship Id="rId32" Type="http://schemas.openxmlformats.org/officeDocument/2006/relationships/image" Target="../media/image57.png"/><Relationship Id="rId37" Type="http://schemas.openxmlformats.org/officeDocument/2006/relationships/image" Target="../media/image61.png"/><Relationship Id="rId40" Type="http://schemas.openxmlformats.org/officeDocument/2006/relationships/image" Target="../media/image64.svg"/><Relationship Id="rId45" Type="http://schemas.openxmlformats.org/officeDocument/2006/relationships/image" Target="../media/image68.svg"/><Relationship Id="rId53" Type="http://schemas.openxmlformats.org/officeDocument/2006/relationships/image" Target="../media/image75.png"/><Relationship Id="rId5" Type="http://schemas.openxmlformats.org/officeDocument/2006/relationships/image" Target="../media/image4.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svg"/><Relationship Id="rId36" Type="http://schemas.openxmlformats.org/officeDocument/2006/relationships/image" Target="../media/image20.png"/><Relationship Id="rId49" Type="http://schemas.openxmlformats.org/officeDocument/2006/relationships/image" Target="../media/image71.png"/><Relationship Id="rId10" Type="http://schemas.openxmlformats.org/officeDocument/2006/relationships/image" Target="../media/image7.png"/><Relationship Id="rId19" Type="http://schemas.openxmlformats.org/officeDocument/2006/relationships/image" Target="../media/image44.png"/><Relationship Id="rId31" Type="http://schemas.openxmlformats.org/officeDocument/2006/relationships/image" Target="../media/image56.png"/><Relationship Id="rId44" Type="http://schemas.openxmlformats.org/officeDocument/2006/relationships/image" Target="../media/image67.png"/><Relationship Id="rId52" Type="http://schemas.openxmlformats.org/officeDocument/2006/relationships/image" Target="../media/image74.svg"/><Relationship Id="rId4" Type="http://schemas.openxmlformats.org/officeDocument/2006/relationships/image" Target="../media/image3.png"/><Relationship Id="rId9" Type="http://schemas.openxmlformats.org/officeDocument/2006/relationships/hyperlink" Target="https://doi.org/10.21769/BIOPROTOC.2124" TargetMode="External"/><Relationship Id="rId14" Type="http://schemas.openxmlformats.org/officeDocument/2006/relationships/image" Target="../media/image39.png"/><Relationship Id="rId22" Type="http://schemas.openxmlformats.org/officeDocument/2006/relationships/image" Target="../media/image47.svg"/><Relationship Id="rId27" Type="http://schemas.openxmlformats.org/officeDocument/2006/relationships/image" Target="../media/image52.png"/><Relationship Id="rId30" Type="http://schemas.openxmlformats.org/officeDocument/2006/relationships/image" Target="../media/image55.svg"/><Relationship Id="rId35" Type="http://schemas.openxmlformats.org/officeDocument/2006/relationships/image" Target="../media/image60.svg"/><Relationship Id="rId43" Type="http://schemas.openxmlformats.org/officeDocument/2006/relationships/image" Target="../media/image66.svg"/><Relationship Id="rId48" Type="http://schemas.openxmlformats.org/officeDocument/2006/relationships/image" Target="../media/image70.svg"/><Relationship Id="rId56" Type="http://schemas.openxmlformats.org/officeDocument/2006/relationships/image" Target="../media/image78.svg"/><Relationship Id="rId8" Type="http://schemas.openxmlformats.org/officeDocument/2006/relationships/hyperlink" Target="https://doi.org/10.3389/FIMMU.2022.1029167" TargetMode="External"/><Relationship Id="rId51" Type="http://schemas.openxmlformats.org/officeDocument/2006/relationships/image" Target="../media/image73.png"/><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svg"/><Relationship Id="rId26" Type="http://schemas.openxmlformats.org/officeDocument/2006/relationships/image" Target="../media/image53.svg"/><Relationship Id="rId39" Type="http://schemas.openxmlformats.org/officeDocument/2006/relationships/image" Target="../media/image21.png"/><Relationship Id="rId21" Type="http://schemas.openxmlformats.org/officeDocument/2006/relationships/image" Target="../media/image48.png"/><Relationship Id="rId34" Type="http://schemas.openxmlformats.org/officeDocument/2006/relationships/image" Target="../media/image20.png"/><Relationship Id="rId42" Type="http://schemas.openxmlformats.org/officeDocument/2006/relationships/image" Target="../media/image67.png"/><Relationship Id="rId47" Type="http://schemas.openxmlformats.org/officeDocument/2006/relationships/image" Target="../media/image71.png"/><Relationship Id="rId50" Type="http://schemas.openxmlformats.org/officeDocument/2006/relationships/image" Target="../media/image74.svg"/><Relationship Id="rId55" Type="http://schemas.openxmlformats.org/officeDocument/2006/relationships/image" Target="../media/image79.png"/><Relationship Id="rId7" Type="http://schemas.openxmlformats.org/officeDocument/2006/relationships/hyperlink" Target="https://doi.org/10.3389/FIMMU.2022.1029167" TargetMode="External"/><Relationship Id="rId12" Type="http://schemas.openxmlformats.org/officeDocument/2006/relationships/image" Target="../media/image38.sv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svg"/><Relationship Id="rId38" Type="http://schemas.openxmlformats.org/officeDocument/2006/relationships/image" Target="../media/image64.svg"/><Relationship Id="rId46" Type="http://schemas.openxmlformats.org/officeDocument/2006/relationships/image" Target="../media/image70.svg"/><Relationship Id="rId2" Type="http://schemas.openxmlformats.org/officeDocument/2006/relationships/notesSlide" Target="../notesSlides/notesSlide6.xml"/><Relationship Id="rId16" Type="http://schemas.openxmlformats.org/officeDocument/2006/relationships/image" Target="../media/image43.png"/><Relationship Id="rId20" Type="http://schemas.openxmlformats.org/officeDocument/2006/relationships/image" Target="../media/image47.svg"/><Relationship Id="rId29" Type="http://schemas.openxmlformats.org/officeDocument/2006/relationships/image" Target="../media/image56.png"/><Relationship Id="rId41" Type="http://schemas.openxmlformats.org/officeDocument/2006/relationships/image" Target="../media/image66.svg"/><Relationship Id="rId54" Type="http://schemas.openxmlformats.org/officeDocument/2006/relationships/image" Target="../media/image78.svg"/><Relationship Id="rId1" Type="http://schemas.openxmlformats.org/officeDocument/2006/relationships/slideLayout" Target="../slideLayouts/slideLayout11.xml"/><Relationship Id="rId6" Type="http://schemas.openxmlformats.org/officeDocument/2006/relationships/image" Target="../media/image6.png"/><Relationship Id="rId11" Type="http://schemas.openxmlformats.org/officeDocument/2006/relationships/image" Target="../media/image37.png"/><Relationship Id="rId24" Type="http://schemas.openxmlformats.org/officeDocument/2006/relationships/image" Target="../media/image51.svg"/><Relationship Id="rId32" Type="http://schemas.openxmlformats.org/officeDocument/2006/relationships/image" Target="../media/image59.png"/><Relationship Id="rId37" Type="http://schemas.openxmlformats.org/officeDocument/2006/relationships/image" Target="../media/image63.png"/><Relationship Id="rId40" Type="http://schemas.openxmlformats.org/officeDocument/2006/relationships/image" Target="../media/image65.png"/><Relationship Id="rId45" Type="http://schemas.openxmlformats.org/officeDocument/2006/relationships/image" Target="../media/image69.png"/><Relationship Id="rId53" Type="http://schemas.openxmlformats.org/officeDocument/2006/relationships/image" Target="../media/image77.png"/><Relationship Id="rId58" Type="http://schemas.openxmlformats.org/officeDocument/2006/relationships/image" Target="../media/image82.svg"/><Relationship Id="rId5" Type="http://schemas.openxmlformats.org/officeDocument/2006/relationships/image" Target="../media/image5.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svg"/><Relationship Id="rId36" Type="http://schemas.openxmlformats.org/officeDocument/2006/relationships/image" Target="../media/image62.svg"/><Relationship Id="rId49" Type="http://schemas.openxmlformats.org/officeDocument/2006/relationships/image" Target="../media/image73.png"/><Relationship Id="rId57" Type="http://schemas.openxmlformats.org/officeDocument/2006/relationships/image" Target="../media/image81.png"/><Relationship Id="rId10" Type="http://schemas.openxmlformats.org/officeDocument/2006/relationships/image" Target="../media/image9.jpeg"/><Relationship Id="rId19" Type="http://schemas.openxmlformats.org/officeDocument/2006/relationships/image" Target="../media/image46.png"/><Relationship Id="rId31" Type="http://schemas.openxmlformats.org/officeDocument/2006/relationships/image" Target="../media/image58.svg"/><Relationship Id="rId44" Type="http://schemas.openxmlformats.org/officeDocument/2006/relationships/image" Target="../media/image36.png"/><Relationship Id="rId52" Type="http://schemas.openxmlformats.org/officeDocument/2006/relationships/image" Target="../media/image76.svg"/><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41.png"/><Relationship Id="rId22" Type="http://schemas.openxmlformats.org/officeDocument/2006/relationships/image" Target="../media/image49.svg"/><Relationship Id="rId27" Type="http://schemas.openxmlformats.org/officeDocument/2006/relationships/image" Target="../media/image54.png"/><Relationship Id="rId30" Type="http://schemas.openxmlformats.org/officeDocument/2006/relationships/image" Target="../media/image57.png"/><Relationship Id="rId35" Type="http://schemas.openxmlformats.org/officeDocument/2006/relationships/image" Target="../media/image61.png"/><Relationship Id="rId43" Type="http://schemas.openxmlformats.org/officeDocument/2006/relationships/image" Target="../media/image68.svg"/><Relationship Id="rId48" Type="http://schemas.openxmlformats.org/officeDocument/2006/relationships/image" Target="../media/image72.svg"/><Relationship Id="rId56" Type="http://schemas.openxmlformats.org/officeDocument/2006/relationships/image" Target="../media/image80.svg"/><Relationship Id="rId8" Type="http://schemas.openxmlformats.org/officeDocument/2006/relationships/hyperlink" Target="https://doi.org/10.21769/BIOPROTOC.2124" TargetMode="External"/><Relationship Id="rId51" Type="http://schemas.openxmlformats.org/officeDocument/2006/relationships/image" Target="../media/image75.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1050" name="Picture 26">
            <a:extLst>
              <a:ext uri="{FF2B5EF4-FFF2-40B4-BE49-F238E27FC236}">
                <a16:creationId xmlns:a16="http://schemas.microsoft.com/office/drawing/2014/main" id="{FB12A206-0FB8-94AD-E69D-83C032269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85" r="5658" b="4316"/>
          <a:stretch/>
        </p:blipFill>
        <p:spPr bwMode="auto">
          <a:xfrm>
            <a:off x="22581803" y="28228624"/>
            <a:ext cx="3138304" cy="263065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8" name="Google Shape;68;p13"/>
          <p:cNvPicPr preferRelativeResize="0"/>
          <p:nvPr/>
        </p:nvPicPr>
        <p:blipFill rotWithShape="1">
          <a:blip r:embed="rId4">
            <a:alphaModFix/>
          </a:blip>
          <a:srcRect/>
          <a:stretch/>
        </p:blipFill>
        <p:spPr>
          <a:xfrm>
            <a:off x="26076766" y="11923381"/>
            <a:ext cx="6554636" cy="8184707"/>
          </a:xfrm>
          <a:prstGeom prst="rect">
            <a:avLst/>
          </a:prstGeom>
          <a:noFill/>
          <a:ln>
            <a:noFill/>
          </a:ln>
        </p:spPr>
      </p:pic>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5"/>
          <a:srcRect b="11119"/>
          <a:stretch/>
        </p:blipFill>
        <p:spPr>
          <a:xfrm rot="5400000">
            <a:off x="3242728" y="26502939"/>
            <a:ext cx="10391857" cy="6157631"/>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6"/>
          <a:stretch>
            <a:fillRect/>
          </a:stretch>
        </p:blipFill>
        <p:spPr>
          <a:xfrm>
            <a:off x="4255286" y="18106037"/>
            <a:ext cx="7315575" cy="2792015"/>
          </a:xfrm>
          <a:prstGeom prst="rect">
            <a:avLst/>
          </a:prstGeom>
        </p:spPr>
      </p:pic>
      <p:sp>
        <p:nvSpPr>
          <p:cNvPr id="56" name="Google Shape;56;p13"/>
          <p:cNvSpPr/>
          <p:nvPr/>
        </p:nvSpPr>
        <p:spPr>
          <a:xfrm>
            <a:off x="117879" y="463025"/>
            <a:ext cx="32367699" cy="4582822"/>
          </a:xfrm>
          <a:prstGeom prst="rect">
            <a:avLst/>
          </a:prstGeom>
          <a:solidFill>
            <a:srgbClr val="073763"/>
          </a:solidFill>
          <a:ln w="76200" cap="flat" cmpd="sng">
            <a:solidFill>
              <a:srgbClr val="6FA8DC"/>
            </a:solid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 </a:t>
            </a:r>
            <a:r>
              <a:rPr lang="en-US" sz="3600" i="1" dirty="0">
                <a:solidFill>
                  <a:srgbClr val="FFFFFF"/>
                </a:solidFill>
                <a:latin typeface="Times New Roman"/>
                <a:ea typeface="Times New Roman"/>
                <a:cs typeface="Times New Roman"/>
                <a:sym typeface="Times New Roman"/>
              </a:rPr>
              <a:t>Dr. Nithya Ramakrishnan, Prof. Subhashini Srinivasan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7">
            <a:alphaModFix/>
          </a:blip>
          <a:srcRect l="8166" r="13161"/>
          <a:stretch/>
        </p:blipFill>
        <p:spPr>
          <a:xfrm>
            <a:off x="1394904" y="2338221"/>
            <a:ext cx="4575896" cy="1857400"/>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117880" y="5275625"/>
            <a:ext cx="12210546" cy="775200"/>
          </a:xfrm>
          <a:prstGeom prst="round2DiagRect">
            <a:avLst>
              <a:gd name="adj1" fmla="val 16667"/>
              <a:gd name="adj2" fmla="val 0"/>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11764765" y="42482006"/>
            <a:ext cx="20776983" cy="594225"/>
          </a:xfrm>
          <a:prstGeom prst="round2DiagRect">
            <a:avLst>
              <a:gd name="adj1" fmla="val 16667"/>
              <a:gd name="adj2" fmla="val 0"/>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809400" cy="775200"/>
          </a:xfrm>
          <a:prstGeom prst="round2DiagRect">
            <a:avLst>
              <a:gd name="adj1" fmla="val 16667"/>
              <a:gd name="adj2" fmla="val 0"/>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651000" cy="9066000"/>
          </a:xfrm>
          <a:prstGeom prst="rect">
            <a:avLst/>
          </a:prstGeom>
          <a:noFill/>
          <a:ln>
            <a:noFill/>
          </a:ln>
        </p:spPr>
        <p:txBody>
          <a:bodyPr spcFirstLastPara="1" wrap="square" lIns="91425" tIns="91425" rIns="91425" bIns="91425" anchor="t" anchorCtr="0">
            <a:noAutofit/>
          </a:bodyPr>
          <a:lstStyle/>
          <a:p>
            <a:pPr marL="92075" lvl="0" algn="just" rtl="0">
              <a:spcBef>
                <a:spcPts val="0"/>
              </a:spcBef>
              <a:spcAft>
                <a:spcPts val="0"/>
              </a:spcAft>
              <a:buNone/>
            </a:pPr>
            <a:r>
              <a:rPr lang="en-IN" sz="2600" dirty="0">
                <a:solidFill>
                  <a:schemeClr val="dk1"/>
                </a:solidFill>
                <a:latin typeface="+mn-lt"/>
              </a:rPr>
              <a:t>Somatic Hypermutations (SHM) are important part of the affinity maturation (AM) in B-cells. We can express the biological process of AM in terms of a Markov decision process, this allows us to create a Reinforcement learning model of SHM and AM, whereby the agent learns to prefer the higher affinity antibodies over time. For the model we have assumed that: </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relative configuration of PD1-Pembrolizumab complex remains the same irrespective of the type of amino acids mutations </a:t>
            </a:r>
            <a:r>
              <a:rPr lang="en-US" sz="2600" dirty="0">
                <a:solidFill>
                  <a:schemeClr val="dk1"/>
                </a:solidFill>
                <a:latin typeface="+mn-lt"/>
              </a:rPr>
              <a:t>at the 17 positions</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3D folds of light and heavy chains are not disrupted by the mutations in loops</a:t>
            </a:r>
            <a:r>
              <a:rPr lang="en-US" sz="2600" dirty="0">
                <a:solidFill>
                  <a:schemeClr val="dk1"/>
                </a:solidFill>
                <a:latin typeface="+mn-lt"/>
              </a:rPr>
              <a:t> on pembrolizumab</a:t>
            </a:r>
            <a:endParaRPr lang="en-IN" sz="26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600" dirty="0">
                <a:solidFill>
                  <a:srgbClr val="1A1A1A"/>
                </a:solidFill>
              </a:rPr>
              <a:t>We present a reinforcement learning model for Somatic Hypermutations,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600" dirty="0">
                <a:solidFill>
                  <a:srgbClr val="1A1A1A"/>
                </a:solidFill>
              </a:rPr>
              <a:t>We were able to use Q-Learning in reinforcement learning to model SHM on a reduced state space to and provide better binding affinity antibodies. We validated the structure of the antibodies predicted by the SHM model by using AlphaFold2 and inter-residue distance plots to check for proper folding of chains and protein-protein interactions. This study provides a proof of concept that reinforcement learning can be used for modeling the biological process of SHM and can be later expanded into creating novel antibodies. </a:t>
            </a:r>
            <a:endParaRPr lang="en-US" sz="2400" dirty="0"/>
          </a:p>
        </p:txBody>
      </p:sp>
      <p:sp>
        <p:nvSpPr>
          <p:cNvPr id="63" name="Google Shape;63;p13"/>
          <p:cNvSpPr/>
          <p:nvPr/>
        </p:nvSpPr>
        <p:spPr>
          <a:xfrm>
            <a:off x="11709960" y="42985910"/>
            <a:ext cx="1988613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800" dirty="0">
                <a:solidFill>
                  <a:schemeClr val="dk1"/>
                </a:solidFill>
                <a:latin typeface="+mn-lt"/>
              </a:rPr>
              <a:t>This study is supported by Dept. of electronics, IT, BT and S&amp;T, Government of Karnataka. We would also like to extend our gratitude to the faculty of IBAB and Mr. </a:t>
            </a:r>
            <a:r>
              <a:rPr lang="pt-BR" sz="1800" dirty="0">
                <a:solidFill>
                  <a:schemeClr val="dk1"/>
                </a:solidFill>
                <a:latin typeface="+mn-lt"/>
              </a:rPr>
              <a:t>Balakrishna Prabhu B N, Ms. Namita Menon, </a:t>
            </a:r>
            <a:r>
              <a:rPr lang="en-IN" sz="1800" b="0" i="0" u="none" strike="noStrike" dirty="0">
                <a:solidFill>
                  <a:srgbClr val="000000"/>
                </a:solidFill>
                <a:effectLst/>
                <a:latin typeface="+mn-lt"/>
              </a:rPr>
              <a:t>Mr. Chindarkar Yash Dhondu</a:t>
            </a:r>
            <a:r>
              <a:rPr lang="pt-BR" sz="1800" dirty="0">
                <a:solidFill>
                  <a:schemeClr val="dk1"/>
                </a:solidFill>
                <a:latin typeface="+mn-lt"/>
              </a:rPr>
              <a:t> and </a:t>
            </a:r>
            <a:r>
              <a:rPr lang="en" sz="1800" dirty="0">
                <a:solidFill>
                  <a:schemeClr val="dk1"/>
                </a:solidFill>
                <a:latin typeface="+mn-lt"/>
              </a:rPr>
              <a:t>Ms. Apoorva Ganesh for their contribution and guidance.</a:t>
            </a:r>
            <a:endParaRPr sz="1800" dirty="0">
              <a:latin typeface="+mn-lt"/>
            </a:endParaRPr>
          </a:p>
        </p:txBody>
      </p:sp>
      <p:pic>
        <p:nvPicPr>
          <p:cNvPr id="64" name="Google Shape;64;p13"/>
          <p:cNvPicPr preferRelativeResize="0"/>
          <p:nvPr/>
        </p:nvPicPr>
        <p:blipFill rotWithShape="1">
          <a:blip r:embed="rId8">
            <a:alphaModFix/>
          </a:blip>
          <a:srcRect l="34123" r="34538"/>
          <a:stretch/>
        </p:blipFill>
        <p:spPr>
          <a:xfrm>
            <a:off x="21156950" y="12219849"/>
            <a:ext cx="5162588" cy="6028817"/>
          </a:xfrm>
          <a:prstGeom prst="rect">
            <a:avLst/>
          </a:prstGeom>
          <a:noFill/>
          <a:ln>
            <a:noFill/>
          </a:ln>
        </p:spPr>
      </p:pic>
      <p:sp>
        <p:nvSpPr>
          <p:cNvPr id="65" name="Google Shape;65;p13"/>
          <p:cNvSpPr txBox="1"/>
          <p:nvPr/>
        </p:nvSpPr>
        <p:spPr>
          <a:xfrm>
            <a:off x="21653515" y="18120380"/>
            <a:ext cx="5162588"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a:t>
            </a:r>
          </a:p>
          <a:p>
            <a:pPr marL="0" lvl="0" indent="0" algn="l" rtl="0">
              <a:spcBef>
                <a:spcPts val="0"/>
              </a:spcBef>
              <a:spcAft>
                <a:spcPts val="0"/>
              </a:spcAft>
              <a:buNone/>
            </a:pPr>
            <a:r>
              <a:rPr lang="en" sz="1800" dirty="0">
                <a:solidFill>
                  <a:schemeClr val="dk1"/>
                </a:solidFill>
              </a:rPr>
              <a:t>		(PD1-Antigen)</a:t>
            </a:r>
            <a:endParaRPr sz="1800" dirty="0">
              <a:solidFill>
                <a:schemeClr val="dk1"/>
              </a:solidFill>
            </a:endParaRPr>
          </a:p>
        </p:txBody>
      </p:sp>
      <p:sp>
        <p:nvSpPr>
          <p:cNvPr id="66" name="Google Shape;66;p13"/>
          <p:cNvSpPr/>
          <p:nvPr/>
        </p:nvSpPr>
        <p:spPr>
          <a:xfrm>
            <a:off x="117879" y="16444908"/>
            <a:ext cx="11982000" cy="775200"/>
          </a:xfrm>
          <a:prstGeom prst="roundRect">
            <a:avLst>
              <a:gd name="adj" fmla="val 16667"/>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sp>
        <p:nvSpPr>
          <p:cNvPr id="67" name="Google Shape;67;p13"/>
          <p:cNvSpPr/>
          <p:nvPr/>
        </p:nvSpPr>
        <p:spPr>
          <a:xfrm>
            <a:off x="11847859" y="21005881"/>
            <a:ext cx="20637720" cy="619056"/>
          </a:xfrm>
          <a:prstGeom prst="round2DiagRect">
            <a:avLst>
              <a:gd name="adj1" fmla="val 16667"/>
              <a:gd name="adj2" fmla="val 0"/>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grpSp>
        <p:nvGrpSpPr>
          <p:cNvPr id="70" name="Google Shape;70;p13"/>
          <p:cNvGrpSpPr/>
          <p:nvPr/>
        </p:nvGrpSpPr>
        <p:grpSpPr>
          <a:xfrm>
            <a:off x="12636489" y="14443682"/>
            <a:ext cx="9508658" cy="7231747"/>
            <a:chOff x="11342150" y="16721775"/>
            <a:chExt cx="9321300" cy="6234265"/>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12154820" y="20886534"/>
              <a:ext cx="8391281" cy="206950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Markov decision process (MDP), </a:t>
              </a:r>
            </a:p>
            <a:p>
              <a:pPr marL="0" lvl="0" indent="0" rtl="0">
                <a:spcBef>
                  <a:spcPts val="0"/>
                </a:spcBef>
                <a:spcAft>
                  <a:spcPts val="0"/>
                </a:spcAft>
                <a:buNone/>
              </a:pP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a:t>
              </a:r>
            </a:p>
            <a:p>
              <a:pPr marL="0" lvl="0" indent="0" rtl="0">
                <a:spcBef>
                  <a:spcPts val="0"/>
                </a:spcBef>
                <a:spcAft>
                  <a:spcPts val="0"/>
                </a:spcAft>
                <a:buNone/>
              </a:pP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a:t>
              </a:r>
            </a:p>
            <a:p>
              <a:pPr marL="0" lvl="0" indent="0" rtl="0">
                <a:spcBef>
                  <a:spcPts val="0"/>
                </a:spcBef>
                <a:spcAft>
                  <a:spcPts val="0"/>
                </a:spcAft>
                <a:buNone/>
              </a:pP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a:t>
              </a:r>
            </a:p>
            <a:p>
              <a:pPr marL="0" lvl="0" indent="0"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Pembrolizumab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5" name="Google Shape;75;p13"/>
          <p:cNvSpPr/>
          <p:nvPr/>
        </p:nvSpPr>
        <p:spPr>
          <a:xfrm>
            <a:off x="11709960" y="39284565"/>
            <a:ext cx="20773613" cy="1743235"/>
          </a:xfrm>
          <a:prstGeom prst="rect">
            <a:avLst/>
          </a:prstGeom>
          <a:noFill/>
          <a:ln>
            <a:noFill/>
          </a:ln>
        </p:spPr>
        <p:txBody>
          <a:bodyPr spcFirstLastPara="1" wrap="square" lIns="91425" tIns="91425" rIns="91425" bIns="91425" anchor="t" anchorCtr="0">
            <a:noAutofit/>
          </a:bodyPr>
          <a:lstStyle/>
          <a:p>
            <a:pPr algn="just">
              <a:buClr>
                <a:schemeClr val="dk1"/>
              </a:buClr>
              <a:buSzPts val="1100"/>
            </a:pPr>
            <a:r>
              <a:rPr lang="en-IN" sz="1800" b="1" dirty="0">
                <a:solidFill>
                  <a:schemeClr val="dk1"/>
                </a:solidFill>
              </a:rPr>
              <a:t>Figure 5. A </a:t>
            </a:r>
            <a:r>
              <a:rPr lang="en-IN" sz="1800" b="1" dirty="0" err="1">
                <a:solidFill>
                  <a:schemeClr val="dk1"/>
                </a:solidFill>
              </a:rPr>
              <a:t>a</a:t>
            </a:r>
            <a:r>
              <a:rPr lang="en-IN" sz="1800" b="1" dirty="0">
                <a:solidFill>
                  <a:schemeClr val="dk1"/>
                </a:solidFill>
              </a:rPr>
              <a:t> </a:t>
            </a:r>
            <a:r>
              <a:rPr lang="en-IN" sz="1800" dirty="0">
                <a:solidFill>
                  <a:schemeClr val="dk1"/>
                </a:solidFill>
              </a:rPr>
              <a:t>RL</a:t>
            </a:r>
            <a:r>
              <a:rPr lang="en-IN" sz="1800" b="1" dirty="0">
                <a:solidFill>
                  <a:schemeClr val="dk1"/>
                </a:solidFill>
              </a:rPr>
              <a:t> </a:t>
            </a:r>
            <a:r>
              <a:rPr lang="en-IN" sz="1800" dirty="0">
                <a:solidFill>
                  <a:schemeClr val="dk1"/>
                </a:solidFill>
              </a:rPr>
              <a:t>SHM simulations, </a:t>
            </a:r>
            <a:r>
              <a:rPr lang="en-IN" sz="1800" dirty="0">
                <a:solidFill>
                  <a:srgbClr val="FF0000"/>
                </a:solidFill>
              </a:rPr>
              <a:t>Red:</a:t>
            </a:r>
            <a:r>
              <a:rPr lang="en-IN" sz="1800" dirty="0">
                <a:solidFill>
                  <a:schemeClr val="tx1"/>
                </a:solidFill>
              </a:rPr>
              <a:t> Using Soft-Max: Mutating 3 residues on Heavy chain into 17 residues, </a:t>
            </a:r>
            <a:r>
              <a:rPr lang="en-IN" sz="1800" dirty="0">
                <a:solidFill>
                  <a:schemeClr val="accent1">
                    <a:lumMod val="75000"/>
                  </a:schemeClr>
                </a:solidFill>
              </a:rPr>
              <a:t>Blue</a:t>
            </a:r>
            <a:r>
              <a:rPr lang="en-IN" sz="1800" dirty="0">
                <a:solidFill>
                  <a:schemeClr val="tx1"/>
                </a:solidFill>
              </a:rPr>
              <a:t>: Epsilon Greedy: Mutating 6 residues in Light chain into 6 a.a. </a:t>
            </a:r>
            <a:r>
              <a:rPr lang="en-IN" sz="1800" dirty="0">
                <a:solidFill>
                  <a:schemeClr val="accent4">
                    <a:lumMod val="75000"/>
                  </a:schemeClr>
                </a:solidFill>
              </a:rPr>
              <a:t>Orange: </a:t>
            </a:r>
            <a:r>
              <a:rPr lang="en-IN" sz="1800" dirty="0">
                <a:solidFill>
                  <a:schemeClr val="tx1"/>
                </a:solidFill>
              </a:rPr>
              <a:t>Epsilon greedy: Mutating 4 residues in Heavy chain into 16 a.a. </a:t>
            </a:r>
            <a:r>
              <a:rPr lang="en-IN" sz="1800" dirty="0">
                <a:solidFill>
                  <a:srgbClr val="92D050"/>
                </a:solidFill>
              </a:rPr>
              <a:t>Green</a:t>
            </a:r>
            <a:r>
              <a:rPr lang="en-IN" sz="1800" dirty="0">
                <a:solidFill>
                  <a:schemeClr val="accent6">
                    <a:lumMod val="50000"/>
                  </a:schemeClr>
                </a:solidFill>
              </a:rPr>
              <a:t>: </a:t>
            </a:r>
            <a:r>
              <a:rPr lang="en-IN" sz="1800" dirty="0">
                <a:solidFill>
                  <a:schemeClr val="tx1"/>
                </a:solidFill>
              </a:rPr>
              <a:t>Mutating 4 residues in Heavy chain into 16 a.a. with constraint looping </a:t>
            </a:r>
            <a:r>
              <a:rPr lang="en-IN" sz="1800" dirty="0">
                <a:solidFill>
                  <a:schemeClr val="accent6">
                    <a:lumMod val="50000"/>
                  </a:schemeClr>
                </a:solidFill>
              </a:rPr>
              <a:t>Yellow: </a:t>
            </a:r>
            <a:r>
              <a:rPr lang="en-IN" sz="1800" dirty="0">
                <a:solidFill>
                  <a:schemeClr val="tx1"/>
                </a:solidFill>
              </a:rPr>
              <a:t>DQL: Epsilon Greedy: mutating 3 residues on Heavy chain into 17 a.a. </a:t>
            </a:r>
            <a:r>
              <a:rPr lang="en-IN" sz="1800" b="1" dirty="0">
                <a:solidFill>
                  <a:schemeClr val="dk1"/>
                </a:solidFill>
              </a:rPr>
              <a:t>A b </a:t>
            </a:r>
            <a:r>
              <a:rPr lang="en-IN" sz="1800" dirty="0">
                <a:solidFill>
                  <a:schemeClr val="dk1"/>
                </a:solidFill>
              </a:rPr>
              <a:t>Higher Binding affinity(BA) states after AlphaFold2(AF) </a:t>
            </a:r>
            <a:r>
              <a:rPr lang="en-IN" sz="1800" b="1" dirty="0">
                <a:solidFill>
                  <a:schemeClr val="accent1">
                    <a:lumMod val="75000"/>
                  </a:schemeClr>
                </a:solidFill>
              </a:rPr>
              <a:t>Blue</a:t>
            </a:r>
            <a:r>
              <a:rPr lang="en-IN" sz="1800" dirty="0">
                <a:solidFill>
                  <a:schemeClr val="tx1"/>
                </a:solidFill>
              </a:rPr>
              <a:t>: Epsilon Greedy: Mutating 6 residues in Light chain into 6 a.a. </a:t>
            </a:r>
            <a:r>
              <a:rPr lang="en-IN" sz="1800" b="1" dirty="0">
                <a:solidFill>
                  <a:schemeClr val="accent4">
                    <a:lumMod val="75000"/>
                  </a:schemeClr>
                </a:solidFill>
              </a:rPr>
              <a:t>Orange</a:t>
            </a:r>
            <a:r>
              <a:rPr lang="en-IN" sz="1800" dirty="0">
                <a:solidFill>
                  <a:schemeClr val="accent4">
                    <a:lumMod val="75000"/>
                  </a:schemeClr>
                </a:solidFill>
              </a:rPr>
              <a:t>: </a:t>
            </a:r>
            <a:r>
              <a:rPr lang="en-IN" sz="1800" dirty="0">
                <a:solidFill>
                  <a:schemeClr val="tx1"/>
                </a:solidFill>
              </a:rPr>
              <a:t>Epsilon greedy: Mutating 4 residues in Heavy chain into 16 a.a. </a:t>
            </a:r>
            <a:r>
              <a:rPr lang="en-IN" sz="1800" b="1" dirty="0">
                <a:solidFill>
                  <a:schemeClr val="accent6">
                    <a:lumMod val="50000"/>
                  </a:schemeClr>
                </a:solidFill>
              </a:rPr>
              <a:t>Green</a:t>
            </a:r>
            <a:r>
              <a:rPr lang="en-IN" sz="1800" dirty="0">
                <a:solidFill>
                  <a:schemeClr val="accent6">
                    <a:lumMod val="50000"/>
                  </a:schemeClr>
                </a:solidFill>
              </a:rPr>
              <a:t>:</a:t>
            </a:r>
            <a:r>
              <a:rPr lang="en-IN" sz="1800" dirty="0">
                <a:solidFill>
                  <a:schemeClr val="tx1"/>
                </a:solidFill>
              </a:rPr>
              <a:t> DQL: Epsilon Greedy: mutating 3 residues on Heavy chain into 17 a.a</a:t>
            </a:r>
            <a:r>
              <a:rPr lang="en-IN" sz="1800" dirty="0">
                <a:solidFill>
                  <a:schemeClr val="tx1"/>
                </a:solidFill>
                <a:latin typeface="+mn-lt"/>
              </a:rPr>
              <a:t>., </a:t>
            </a:r>
            <a:r>
              <a:rPr lang="en-IN" sz="1800" b="1" dirty="0">
                <a:solidFill>
                  <a:schemeClr val="tx1"/>
                </a:solidFill>
                <a:latin typeface="+mn-lt"/>
              </a:rPr>
              <a:t>B </a:t>
            </a:r>
            <a:r>
              <a:rPr lang="en-IN" sz="1800" dirty="0">
                <a:solidFill>
                  <a:schemeClr val="tx1"/>
                </a:solidFill>
                <a:latin typeface="+mn-lt"/>
              </a:rPr>
              <a:t>AF predicted structures aligned with Pembro and their corresponding C-alpha distance plots</a:t>
            </a:r>
            <a:r>
              <a:rPr lang="en-IN" sz="1800" b="1" dirty="0">
                <a:solidFill>
                  <a:schemeClr val="tx1"/>
                </a:solidFill>
                <a:latin typeface="+mn-lt"/>
              </a:rPr>
              <a:t> </a:t>
            </a:r>
            <a:r>
              <a:rPr lang="en-IN" sz="1800" b="1" dirty="0">
                <a:solidFill>
                  <a:srgbClr val="7030A0"/>
                </a:solidFill>
                <a:latin typeface="+mn-lt"/>
              </a:rPr>
              <a:t>Purple: </a:t>
            </a:r>
            <a:r>
              <a:rPr lang="en-IN" sz="1800" dirty="0">
                <a:solidFill>
                  <a:schemeClr val="dk1"/>
                </a:solidFill>
                <a:latin typeface="+mn-lt"/>
              </a:rPr>
              <a:t>DDDSGDTYYNSNTNRYR (Folded Properly) </a:t>
            </a:r>
          </a:p>
          <a:p>
            <a:pPr algn="just">
              <a:buClr>
                <a:schemeClr val="dk1"/>
              </a:buClr>
              <a:buSzPts val="1100"/>
            </a:pPr>
            <a:r>
              <a:rPr lang="en-IN" sz="1800" b="1" dirty="0">
                <a:solidFill>
                  <a:srgbClr val="FF0000"/>
                </a:solidFill>
                <a:latin typeface="+mn-lt"/>
              </a:rPr>
              <a:t>Red</a:t>
            </a:r>
            <a:r>
              <a:rPr lang="en-IN" sz="1800" b="1" dirty="0">
                <a:solidFill>
                  <a:schemeClr val="tx1"/>
                </a:solidFill>
                <a:latin typeface="+mn-lt"/>
              </a:rPr>
              <a:t>: </a:t>
            </a:r>
            <a:r>
              <a:rPr lang="en-IN" sz="1800" b="0" i="0" u="none" strike="noStrike" dirty="0">
                <a:solidFill>
                  <a:srgbClr val="000000"/>
                </a:solidFill>
                <a:effectLst/>
                <a:latin typeface="+mn-lt"/>
              </a:rPr>
              <a:t>SYYYSDTWYNYNTNGYR (improper folding) </a:t>
            </a:r>
            <a:endParaRPr lang="en-IN" sz="1800" b="1" dirty="0">
              <a:solidFill>
                <a:schemeClr val="accent6">
                  <a:lumMod val="50000"/>
                </a:schemeClr>
              </a:solidFill>
              <a:latin typeface="+mn-lt"/>
            </a:endParaRPr>
          </a:p>
          <a:p>
            <a:pPr marL="0" lvl="0" indent="0" algn="just" rtl="0">
              <a:spcBef>
                <a:spcPts val="0"/>
              </a:spcBef>
              <a:spcAft>
                <a:spcPts val="0"/>
              </a:spcAft>
              <a:buClr>
                <a:schemeClr val="dk1"/>
              </a:buClr>
              <a:buSzPts val="1100"/>
              <a:buFont typeface="Arial"/>
              <a:buNone/>
            </a:pPr>
            <a:endParaRPr sz="1800" b="1" dirty="0">
              <a:solidFill>
                <a:schemeClr val="accent6">
                  <a:lumMod val="50000"/>
                </a:schemeClr>
              </a:solidFill>
            </a:endParaRPr>
          </a:p>
        </p:txBody>
      </p:sp>
      <p:sp>
        <p:nvSpPr>
          <p:cNvPr id="77" name="Google Shape;77;p13"/>
          <p:cNvSpPr/>
          <p:nvPr/>
        </p:nvSpPr>
        <p:spPr>
          <a:xfrm>
            <a:off x="22595575" y="5275625"/>
            <a:ext cx="9946174" cy="775200"/>
          </a:xfrm>
          <a:prstGeom prst="round2DiagRect">
            <a:avLst>
              <a:gd name="adj1" fmla="val 16667"/>
              <a:gd name="adj2" fmla="val 0"/>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CONCLUSION AND FUTURE WORK</a:t>
            </a:r>
            <a:endParaRPr sz="3900" b="1" dirty="0">
              <a:solidFill>
                <a:srgbClr val="EEEEEE"/>
              </a:solidFill>
            </a:endParaRPr>
          </a:p>
        </p:txBody>
      </p:sp>
      <p:sp>
        <p:nvSpPr>
          <p:cNvPr id="78" name="Google Shape;78;p13"/>
          <p:cNvSpPr txBox="1"/>
          <p:nvPr/>
        </p:nvSpPr>
        <p:spPr>
          <a:xfrm>
            <a:off x="22636599" y="6198585"/>
            <a:ext cx="9563776" cy="6093946"/>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600" b="0" i="0" u="none" strike="noStrike" dirty="0">
                <a:solidFill>
                  <a:srgbClr val="000000"/>
                </a:solidFill>
                <a:effectLst/>
                <a:latin typeface="+mn-lt"/>
              </a:rPr>
              <a:t>Q-learning simulations were able to simulate the SHM, especially in case of restricted states of mutations on heavy chain positions. This gives us the confidence to move forward with DQL and other deep reinforcement approaches, which may be better suited for our problem statement. </a:t>
            </a:r>
          </a:p>
          <a:p>
            <a:pPr algn="just" rtl="0">
              <a:spcBef>
                <a:spcPts val="0"/>
              </a:spcBef>
              <a:spcAft>
                <a:spcPts val="800"/>
              </a:spcAft>
            </a:pPr>
            <a:r>
              <a:rPr lang="en-US" sz="2600" b="0" i="0" u="none" strike="noStrike" dirty="0">
                <a:solidFill>
                  <a:srgbClr val="000000"/>
                </a:solidFill>
                <a:effectLst/>
                <a:latin typeface="+mn-lt"/>
              </a:rPr>
              <a:t>We are currently working on a DQL model, but due to the complex nature of the problem it requires optimization to simulate SHM which was not possible in the time frame available. </a:t>
            </a:r>
          </a:p>
          <a:p>
            <a:pPr algn="just" rtl="0">
              <a:spcBef>
                <a:spcPts val="0"/>
              </a:spcBef>
              <a:spcAft>
                <a:spcPts val="800"/>
              </a:spcAft>
            </a:pPr>
            <a:r>
              <a:rPr lang="en-US" sz="2600" dirty="0">
                <a:latin typeface="+mn-lt"/>
              </a:rPr>
              <a:t>W</a:t>
            </a:r>
            <a:r>
              <a:rPr lang="en-US" sz="2600" b="0" i="0" u="none" strike="noStrike" dirty="0">
                <a:solidFill>
                  <a:srgbClr val="000000"/>
                </a:solidFill>
                <a:effectLst/>
                <a:latin typeface="+mn-lt"/>
              </a:rPr>
              <a:t>e were able to find multiple states with better binding affinity than Pembrolizumab according to assessment with Prodigy, but these states need to be further validated and reduced using other tools to confidently provide with an antibody which can be engineered in a </a:t>
            </a:r>
            <a:r>
              <a:rPr lang="en-US" sz="2600" b="0" i="0" u="none" strike="noStrike">
                <a:solidFill>
                  <a:srgbClr val="000000"/>
                </a:solidFill>
                <a:effectLst/>
                <a:latin typeface="+mn-lt"/>
              </a:rPr>
              <a:t>wet lab.</a:t>
            </a:r>
            <a:endParaRPr lang="en-US" sz="2600" dirty="0">
              <a:effectLst/>
              <a:latin typeface="+mn-lt"/>
            </a:endParaRPr>
          </a:p>
        </p:txBody>
      </p:sp>
      <p:sp>
        <p:nvSpPr>
          <p:cNvPr id="112" name="Google Shape;112;p13"/>
          <p:cNvSpPr/>
          <p:nvPr/>
        </p:nvSpPr>
        <p:spPr>
          <a:xfrm>
            <a:off x="11683860" y="40459982"/>
            <a:ext cx="20720813" cy="665211"/>
          </a:xfrm>
          <a:prstGeom prst="round2DiagRect">
            <a:avLst>
              <a:gd name="adj1" fmla="val 16667"/>
              <a:gd name="adj2" fmla="val 0"/>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11625659" y="41080077"/>
            <a:ext cx="20837217" cy="1096525"/>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1600" b="0" i="0" u="none" strike="noStrike" dirty="0">
                <a:solidFill>
                  <a:srgbClr val="000000"/>
                </a:solidFill>
                <a:effectLst/>
                <a:latin typeface="+mn-lt"/>
              </a:rPr>
              <a:t>Faris, J. G., </a:t>
            </a:r>
            <a:r>
              <a:rPr lang="en-US" sz="1600" b="0" i="0" u="none" strike="noStrike" dirty="0" err="1">
                <a:solidFill>
                  <a:srgbClr val="000000"/>
                </a:solidFill>
                <a:effectLst/>
                <a:latin typeface="+mn-lt"/>
              </a:rPr>
              <a:t>Orbidan</a:t>
            </a:r>
            <a:r>
              <a:rPr lang="en-US" sz="1600" b="0" i="0" u="none" strike="noStrike" dirty="0">
                <a:solidFill>
                  <a:srgbClr val="000000"/>
                </a:solidFill>
                <a:effectLst/>
                <a:latin typeface="+mn-lt"/>
              </a:rPr>
              <a:t>, D., Wells, C., Petersen, B. K., &amp; Sprenger, K. G. (2022). Moving the needle: Employing deep reinforcement learning to push the boundaries of coarse-grained vaccine models. </a:t>
            </a:r>
            <a:r>
              <a:rPr lang="en-US" sz="1600" b="0" i="1" u="none" strike="noStrike" dirty="0">
                <a:solidFill>
                  <a:srgbClr val="000000"/>
                </a:solidFill>
                <a:effectLst/>
                <a:latin typeface="+mn-lt"/>
              </a:rPr>
              <a:t>Frontiers in Immunology</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13</a:t>
            </a:r>
            <a:r>
              <a:rPr lang="en-US" sz="1600" b="0" i="0" u="none" strike="noStrike" dirty="0">
                <a:solidFill>
                  <a:srgbClr val="000000"/>
                </a:solidFill>
                <a:effectLst/>
                <a:latin typeface="+mn-lt"/>
              </a:rPr>
              <a:t>. </a:t>
            </a:r>
            <a:r>
              <a:rPr lang="en-US" sz="1600" b="0" i="0" u="none" strike="noStrike" dirty="0">
                <a:solidFill>
                  <a:srgbClr val="000000"/>
                </a:solidFill>
                <a:effectLst/>
                <a:latin typeface="+mn-lt"/>
                <a:hlinkClick r:id="rId9"/>
              </a:rPr>
              <a:t>https://doi.org/10.3389/FIMMU.2022.1029167</a:t>
            </a:r>
            <a:r>
              <a:rPr lang="en-US" sz="1600" b="0" i="0" u="none" strike="noStrike" dirty="0">
                <a:solidFill>
                  <a:srgbClr val="000000"/>
                </a:solidFill>
                <a:effectLst/>
                <a:latin typeface="+mn-lt"/>
              </a:rPr>
              <a:t> </a:t>
            </a: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1600" dirty="0">
                <a:solidFill>
                  <a:schemeClr val="dk1"/>
                </a:solidFill>
                <a:latin typeface="+mn-lt"/>
              </a:rPr>
              <a:t>Horita, Shoichiro, et al. "High-resolution crystal structure of the therapeutic antibody pembrolizumab bound to the human PD-1." </a:t>
            </a:r>
            <a:r>
              <a:rPr lang="en" sz="1600" i="1" dirty="0">
                <a:solidFill>
                  <a:schemeClr val="dk1"/>
                </a:solidFill>
                <a:latin typeface="+mn-lt"/>
              </a:rPr>
              <a:t>Scientific reports</a:t>
            </a:r>
            <a:r>
              <a:rPr lang="en" sz="1600" dirty="0">
                <a:solidFill>
                  <a:schemeClr val="dk1"/>
                </a:solidFill>
                <a:latin typeface="+mn-lt"/>
              </a:rPr>
              <a:t> 6.1 (2016): 35297</a:t>
            </a:r>
          </a:p>
          <a:p>
            <a:pPr marL="457200" indent="-323850" algn="just">
              <a:buClr>
                <a:schemeClr val="dk1"/>
              </a:buClr>
              <a:buSzPts val="1500"/>
              <a:buFont typeface="Arial"/>
              <a:buChar char="●"/>
            </a:pPr>
            <a:r>
              <a:rPr lang="en-US" sz="1600" dirty="0">
                <a:latin typeface="+mn-lt"/>
              </a:rPr>
              <a:t>Sutton, R. S., &amp; </a:t>
            </a:r>
            <a:r>
              <a:rPr lang="en-US" sz="1600" dirty="0" err="1">
                <a:latin typeface="+mn-lt"/>
              </a:rPr>
              <a:t>Barto</a:t>
            </a:r>
            <a:r>
              <a:rPr lang="en-US" sz="1600" dirty="0">
                <a:latin typeface="+mn-lt"/>
              </a:rPr>
              <a:t>, A. G. (2018). Reinforcement learning: An introduction, 2nd ed. In </a:t>
            </a:r>
            <a:r>
              <a:rPr lang="en-US" sz="1600" i="1" dirty="0">
                <a:latin typeface="+mn-lt"/>
              </a:rPr>
              <a:t>Reinforcement learning: An introduction, 2nd ed.</a:t>
            </a:r>
            <a:r>
              <a:rPr lang="en-US" sz="1600" dirty="0">
                <a:latin typeface="+mn-lt"/>
              </a:rPr>
              <a:t> The MIT Press.</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r>
              <a:rPr lang="en-US" sz="1600" b="0" i="0" u="none" strike="noStrike" dirty="0" err="1">
                <a:solidFill>
                  <a:srgbClr val="000000"/>
                </a:solidFill>
                <a:effectLst/>
                <a:latin typeface="+mn-lt"/>
              </a:rPr>
              <a:t>Vangone</a:t>
            </a:r>
            <a:r>
              <a:rPr lang="en-US" sz="1600" b="0" i="0" u="none" strike="noStrike" dirty="0">
                <a:solidFill>
                  <a:srgbClr val="000000"/>
                </a:solidFill>
                <a:effectLst/>
                <a:latin typeface="+mn-lt"/>
              </a:rPr>
              <a:t>, A., &amp; </a:t>
            </a:r>
            <a:r>
              <a:rPr lang="en-US" sz="1600" b="0" i="0" u="none" strike="noStrike" dirty="0" err="1">
                <a:solidFill>
                  <a:srgbClr val="000000"/>
                </a:solidFill>
                <a:effectLst/>
                <a:latin typeface="+mn-lt"/>
              </a:rPr>
              <a:t>Bonvin</a:t>
            </a:r>
            <a:r>
              <a:rPr lang="en-US" sz="1600" b="0" i="0" u="none" strike="noStrike" dirty="0">
                <a:solidFill>
                  <a:srgbClr val="000000"/>
                </a:solidFill>
                <a:effectLst/>
                <a:latin typeface="+mn-lt"/>
              </a:rPr>
              <a:t>, A. M. J. J. (2017). PRODIGY: A Contact-based Predictor of Binding Affinity in Protein-protein Complexes. </a:t>
            </a:r>
            <a:r>
              <a:rPr lang="en-US" sz="1600" b="0" i="1" u="none" strike="noStrike" dirty="0">
                <a:solidFill>
                  <a:srgbClr val="000000"/>
                </a:solidFill>
                <a:effectLst/>
                <a:latin typeface="+mn-lt"/>
              </a:rPr>
              <a:t>Bio-Protocol</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7</a:t>
            </a:r>
            <a:r>
              <a:rPr lang="en-US" sz="1600" b="0" i="0" u="none" strike="noStrike" dirty="0">
                <a:solidFill>
                  <a:srgbClr val="000000"/>
                </a:solidFill>
                <a:effectLst/>
                <a:latin typeface="+mn-lt"/>
              </a:rPr>
              <a:t>(3). </a:t>
            </a:r>
            <a:r>
              <a:rPr lang="en-US" sz="1600" b="0" i="0" u="none" strike="noStrike" dirty="0">
                <a:solidFill>
                  <a:srgbClr val="000000"/>
                </a:solidFill>
                <a:effectLst/>
                <a:latin typeface="+mn-lt"/>
                <a:hlinkClick r:id="rId10"/>
              </a:rPr>
              <a:t>https://doi.org/10.21769/BIOPROTOC.2124</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2124450" y="20044918"/>
            <a:ext cx="10361128" cy="832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6" name="TextBox 25">
            <a:extLst>
              <a:ext uri="{FF2B5EF4-FFF2-40B4-BE49-F238E27FC236}">
                <a16:creationId xmlns:a16="http://schemas.microsoft.com/office/drawing/2014/main" id="{3DC6D050-D335-E08D-5E5C-FBAE94F2E64C}"/>
              </a:ext>
            </a:extLst>
          </p:cNvPr>
          <p:cNvSpPr txBox="1"/>
          <p:nvPr/>
        </p:nvSpPr>
        <p:spPr>
          <a:xfrm>
            <a:off x="117879" y="42913576"/>
            <a:ext cx="11507781" cy="702372"/>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solidFill>
                  <a:srgbClr val="000000"/>
                </a:solidFill>
                <a:effectLst/>
                <a:latin typeface="+mn-lt"/>
                <a:ea typeface="Times New Roman" panose="02020603050405020304" pitchFamily="18" charset="0"/>
                <a:cs typeface="Aptos" panose="020B0004020202020204" pitchFamily="34" charset="0"/>
              </a:rPr>
              <a:t>, </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   </a:t>
            </a:r>
            <a:r>
              <a:rPr lang="en-US" sz="1800" b="1" dirty="0">
                <a:latin typeface="+mn-lt"/>
                <a:ea typeface="Times New Roman" panose="02020603050405020304" pitchFamily="18" charset="0"/>
                <a:cs typeface="Aptos" panose="020B0004020202020204" pitchFamily="34" charset="0"/>
              </a:rPr>
              <a:t>D</a:t>
            </a:r>
            <a:r>
              <a:rPr lang="en-US" sz="1800" dirty="0">
                <a:solidFill>
                  <a:srgbClr val="000000"/>
                </a:solidFill>
                <a:effectLst/>
                <a:latin typeface="+mn-lt"/>
                <a:ea typeface="Times New Roman" panose="02020603050405020304" pitchFamily="18" charset="0"/>
                <a:cs typeface="Aptos" panose="020B0004020202020204" pitchFamily="34" charset="0"/>
              </a:rPr>
              <a:t> Flowchart of </a:t>
            </a:r>
            <a:r>
              <a:rPr lang="en-US" sz="1800" dirty="0">
                <a:latin typeface="+mn-lt"/>
                <a:ea typeface="Times New Roman" panose="02020603050405020304" pitchFamily="18" charset="0"/>
                <a:cs typeface="Aptos" panose="020B0004020202020204" pitchFamily="34" charset="0"/>
              </a:rPr>
              <a:t>Deep Q Learning, </a:t>
            </a:r>
            <a:endParaRPr lang="en-IN" sz="1800" dirty="0">
              <a:effectLst/>
              <a:latin typeface="+mn-lt"/>
              <a:ea typeface="Aptos" panose="020B0004020202020204" pitchFamily="34" charset="0"/>
              <a:cs typeface="Aptos" panose="020B0004020202020204" pitchFamily="34" charset="0"/>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605559" y="12802013"/>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11"/>
          <a:stretch>
            <a:fillRect/>
          </a:stretch>
        </p:blipFill>
        <p:spPr>
          <a:xfrm>
            <a:off x="13219723" y="16390416"/>
            <a:ext cx="8715483" cy="2994190"/>
          </a:xfrm>
          <a:prstGeom prst="rect">
            <a:avLst/>
          </a:prstGeom>
        </p:spPr>
      </p:pic>
      <p:sp>
        <p:nvSpPr>
          <p:cNvPr id="37" name="TextBox 36">
            <a:extLst>
              <a:ext uri="{FF2B5EF4-FFF2-40B4-BE49-F238E27FC236}">
                <a16:creationId xmlns:a16="http://schemas.microsoft.com/office/drawing/2014/main" id="{0A1F18CD-756A-DF1C-CA01-7EF51F412C6A}"/>
              </a:ext>
            </a:extLst>
          </p:cNvPr>
          <p:cNvSpPr txBox="1"/>
          <p:nvPr/>
        </p:nvSpPr>
        <p:spPr>
          <a:xfrm>
            <a:off x="1016844" y="17396212"/>
            <a:ext cx="495744" cy="369332"/>
          </a:xfrm>
          <a:prstGeom prst="rect">
            <a:avLst/>
          </a:prstGeom>
          <a:noFill/>
        </p:spPr>
        <p:txBody>
          <a:bodyPr wrap="square" rtlCol="0">
            <a:spAutoFit/>
          </a:bodyPr>
          <a:lstStyle/>
          <a:p>
            <a:r>
              <a:rPr lang="en-IN" sz="1800" b="1" dirty="0"/>
              <a:t>A</a:t>
            </a:r>
          </a:p>
        </p:txBody>
      </p:sp>
      <p:sp>
        <p:nvSpPr>
          <p:cNvPr id="38" name="TextBox 37">
            <a:extLst>
              <a:ext uri="{FF2B5EF4-FFF2-40B4-BE49-F238E27FC236}">
                <a16:creationId xmlns:a16="http://schemas.microsoft.com/office/drawing/2014/main" id="{5F30F14A-E73E-9BFA-9E25-87FF898B1B2B}"/>
              </a:ext>
            </a:extLst>
          </p:cNvPr>
          <p:cNvSpPr txBox="1"/>
          <p:nvPr/>
        </p:nvSpPr>
        <p:spPr>
          <a:xfrm>
            <a:off x="6912143" y="18165409"/>
            <a:ext cx="495744" cy="369332"/>
          </a:xfrm>
          <a:prstGeom prst="rect">
            <a:avLst/>
          </a:prstGeom>
          <a:noFill/>
        </p:spPr>
        <p:txBody>
          <a:bodyPr wrap="square" rtlCol="0">
            <a:spAutoFit/>
          </a:bodyPr>
          <a:lstStyle/>
          <a:p>
            <a:r>
              <a:rPr lang="en-IN" sz="1800" b="1" dirty="0"/>
              <a:t>B</a:t>
            </a:r>
          </a:p>
        </p:txBody>
      </p:sp>
      <p:sp>
        <p:nvSpPr>
          <p:cNvPr id="39" name="TextBox 38">
            <a:extLst>
              <a:ext uri="{FF2B5EF4-FFF2-40B4-BE49-F238E27FC236}">
                <a16:creationId xmlns:a16="http://schemas.microsoft.com/office/drawing/2014/main" id="{104259EB-E77F-C982-165E-224E6FAD80D5}"/>
              </a:ext>
            </a:extLst>
          </p:cNvPr>
          <p:cNvSpPr txBox="1"/>
          <p:nvPr/>
        </p:nvSpPr>
        <p:spPr>
          <a:xfrm>
            <a:off x="6933766" y="25096396"/>
            <a:ext cx="744297" cy="369332"/>
          </a:xfrm>
          <a:prstGeom prst="rect">
            <a:avLst/>
          </a:prstGeom>
          <a:noFill/>
        </p:spPr>
        <p:txBody>
          <a:bodyPr wrap="square" rtlCol="0">
            <a:spAutoFit/>
          </a:bodyPr>
          <a:lstStyle/>
          <a:p>
            <a:r>
              <a:rPr lang="en-IN" sz="1800" b="1" dirty="0"/>
              <a:t>C a</a:t>
            </a:r>
          </a:p>
        </p:txBody>
      </p:sp>
      <p:sp>
        <p:nvSpPr>
          <p:cNvPr id="40" name="TextBox 39">
            <a:extLst>
              <a:ext uri="{FF2B5EF4-FFF2-40B4-BE49-F238E27FC236}">
                <a16:creationId xmlns:a16="http://schemas.microsoft.com/office/drawing/2014/main" id="{9518FD3D-ECF8-1226-3F00-33E0DDAE85BF}"/>
              </a:ext>
            </a:extLst>
          </p:cNvPr>
          <p:cNvSpPr txBox="1"/>
          <p:nvPr/>
        </p:nvSpPr>
        <p:spPr>
          <a:xfrm>
            <a:off x="717750" y="29501076"/>
            <a:ext cx="495744" cy="369332"/>
          </a:xfrm>
          <a:prstGeom prst="rect">
            <a:avLst/>
          </a:prstGeom>
          <a:noFill/>
        </p:spPr>
        <p:txBody>
          <a:bodyPr wrap="square" rtlCol="0">
            <a:spAutoFit/>
          </a:bodyPr>
          <a:lstStyle/>
          <a:p>
            <a:r>
              <a:rPr lang="en-IN" sz="1800" b="1" dirty="0"/>
              <a:t>D</a:t>
            </a:r>
          </a:p>
        </p:txBody>
      </p:sp>
      <p:pic>
        <p:nvPicPr>
          <p:cNvPr id="1039" name="Picture 15">
            <a:extLst>
              <a:ext uri="{FF2B5EF4-FFF2-40B4-BE49-F238E27FC236}">
                <a16:creationId xmlns:a16="http://schemas.microsoft.com/office/drawing/2014/main" id="{9C6DD41B-DD37-F553-2E69-BF54AF4287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86"/>
          <a:stretch/>
        </p:blipFill>
        <p:spPr bwMode="auto">
          <a:xfrm>
            <a:off x="6968072" y="35699323"/>
            <a:ext cx="4508331" cy="346048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03D4878-D37E-ADE7-08A9-A4D8C45569B2}"/>
              </a:ext>
            </a:extLst>
          </p:cNvPr>
          <p:cNvSpPr txBox="1"/>
          <p:nvPr/>
        </p:nvSpPr>
        <p:spPr>
          <a:xfrm>
            <a:off x="6541462" y="34593017"/>
            <a:ext cx="744297" cy="369332"/>
          </a:xfrm>
          <a:prstGeom prst="rect">
            <a:avLst/>
          </a:prstGeom>
          <a:noFill/>
        </p:spPr>
        <p:txBody>
          <a:bodyPr wrap="square" rtlCol="0">
            <a:spAutoFit/>
          </a:bodyPr>
          <a:lstStyle/>
          <a:p>
            <a:r>
              <a:rPr lang="en-IN" sz="1800" b="1" dirty="0"/>
              <a:t>C b</a:t>
            </a:r>
          </a:p>
        </p:txBody>
      </p:sp>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3302"/>
          <a:stretch/>
        </p:blipFill>
        <p:spPr bwMode="auto">
          <a:xfrm>
            <a:off x="13743821" y="10785095"/>
            <a:ext cx="7267836" cy="45950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3375260" y="15470985"/>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117879" y="12560008"/>
            <a:ext cx="12194513" cy="775200"/>
          </a:xfrm>
          <a:prstGeom prst="round2DiagRect">
            <a:avLst>
              <a:gd name="adj1" fmla="val 16667"/>
              <a:gd name="adj2" fmla="val 0"/>
            </a:avLst>
          </a:prstGeom>
          <a:solidFill>
            <a:srgbClr val="980000"/>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76650" y="13564334"/>
            <a:ext cx="11577043" cy="2492990"/>
          </a:xfrm>
          <a:prstGeom prst="rect">
            <a:avLst/>
          </a:prstGeom>
          <a:noFill/>
        </p:spPr>
        <p:txBody>
          <a:bodyPr wrap="square" rtlCol="0">
            <a:spAutoFit/>
          </a:bodyPr>
          <a:lstStyle/>
          <a:p>
            <a:pPr algn="just"/>
            <a:r>
              <a:rPr lang="en-IN" sz="2600" b="1" dirty="0">
                <a:solidFill>
                  <a:srgbClr val="1A1A1A"/>
                </a:solidFill>
              </a:rPr>
              <a:t>Major</a:t>
            </a:r>
            <a:r>
              <a:rPr lang="en-IN" sz="1800" b="1" dirty="0"/>
              <a:t> </a:t>
            </a:r>
            <a:r>
              <a:rPr lang="en-IN" sz="2600" b="1" dirty="0">
                <a:solidFill>
                  <a:srgbClr val="1A1A1A"/>
                </a:solidFill>
              </a:rPr>
              <a:t>Objective: </a:t>
            </a:r>
            <a:r>
              <a:rPr lang="en-US" sz="2600" dirty="0">
                <a:solidFill>
                  <a:srgbClr val="1A1A1A"/>
                </a:solidFill>
              </a:rPr>
              <a:t>To create a reinforcement learning model for somatic hypermutations using Pembro and PD1. </a:t>
            </a:r>
          </a:p>
          <a:p>
            <a:endParaRPr lang="en-US" sz="2600" dirty="0">
              <a:solidFill>
                <a:srgbClr val="1A1A1A"/>
              </a:solidFill>
            </a:endParaRPr>
          </a:p>
          <a:p>
            <a:pPr algn="just"/>
            <a:r>
              <a:rPr lang="en-US" sz="2600" b="1" dirty="0">
                <a:solidFill>
                  <a:srgbClr val="1A1A1A"/>
                </a:solidFill>
              </a:rPr>
              <a:t>Minor Objective: T</a:t>
            </a:r>
            <a:r>
              <a:rPr lang="en-US" sz="2600" dirty="0">
                <a:solidFill>
                  <a:srgbClr val="1A1A1A"/>
                </a:solidFill>
              </a:rPr>
              <a:t>o find states/antibodies which have better binding affinity than Pembro, and validating the good states using AlphaFold2 and C-alpha distance plots of the predicted structures.</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076766" y="13663451"/>
            <a:ext cx="419881" cy="369332"/>
          </a:xfrm>
          <a:prstGeom prst="rect">
            <a:avLst/>
          </a:prstGeom>
          <a:noFill/>
        </p:spPr>
        <p:txBody>
          <a:bodyPr wrap="square" rtlCol="0">
            <a:spAutoFit/>
          </a:bodyPr>
          <a:lstStyle/>
          <a:p>
            <a:r>
              <a:rPr lang="en-IN" sz="1800" b="1" dirty="0"/>
              <a:t>B</a:t>
            </a:r>
            <a:endParaRPr lang="en-IN" b="1" dirty="0"/>
          </a:p>
        </p:txBody>
      </p:sp>
      <p:pic>
        <p:nvPicPr>
          <p:cNvPr id="3" name="Picture 2">
            <a:extLst>
              <a:ext uri="{FF2B5EF4-FFF2-40B4-BE49-F238E27FC236}">
                <a16:creationId xmlns:a16="http://schemas.microsoft.com/office/drawing/2014/main" id="{0C9E8629-B3E2-B830-F770-6C904278D707}"/>
              </a:ext>
            </a:extLst>
          </p:cNvPr>
          <p:cNvPicPr>
            <a:picLocks noChangeAspect="1"/>
          </p:cNvPicPr>
          <p:nvPr/>
        </p:nvPicPr>
        <p:blipFill>
          <a:blip r:embed="rId14"/>
          <a:stretch>
            <a:fillRect/>
          </a:stretch>
        </p:blipFill>
        <p:spPr>
          <a:xfrm>
            <a:off x="327514" y="29469559"/>
            <a:ext cx="7050389" cy="13317426"/>
          </a:xfrm>
          <a:prstGeom prst="rect">
            <a:avLst/>
          </a:prstGeom>
        </p:spPr>
      </p:pic>
      <p:pic>
        <p:nvPicPr>
          <p:cNvPr id="5" name="Picture 4">
            <a:extLst>
              <a:ext uri="{FF2B5EF4-FFF2-40B4-BE49-F238E27FC236}">
                <a16:creationId xmlns:a16="http://schemas.microsoft.com/office/drawing/2014/main" id="{06F081C6-A51D-663F-4C49-BB52694166C4}"/>
              </a:ext>
            </a:extLst>
          </p:cNvPr>
          <p:cNvPicPr>
            <a:picLocks noChangeAspect="1"/>
          </p:cNvPicPr>
          <p:nvPr/>
        </p:nvPicPr>
        <p:blipFill>
          <a:blip r:embed="rId15"/>
          <a:stretch>
            <a:fillRect/>
          </a:stretch>
        </p:blipFill>
        <p:spPr>
          <a:xfrm>
            <a:off x="74001" y="17276680"/>
            <a:ext cx="6833858" cy="11062912"/>
          </a:xfrm>
          <a:prstGeom prst="rect">
            <a:avLst/>
          </a:prstGeom>
        </p:spPr>
      </p:pic>
      <p:pic>
        <p:nvPicPr>
          <p:cNvPr id="1026" name="Picture 2">
            <a:extLst>
              <a:ext uri="{FF2B5EF4-FFF2-40B4-BE49-F238E27FC236}">
                <a16:creationId xmlns:a16="http://schemas.microsoft.com/office/drawing/2014/main" id="{CF690C63-A20D-25EE-B901-69D6DA28BB4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9435"/>
          <a:stretch/>
        </p:blipFill>
        <p:spPr bwMode="auto">
          <a:xfrm>
            <a:off x="11856105" y="25375964"/>
            <a:ext cx="3854908" cy="3491199"/>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CA5A93-564B-FAFC-41AC-6073480046E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670358" y="25363458"/>
            <a:ext cx="3491197" cy="3491197"/>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6961B6-CD3D-EEFF-652F-9FE15BB0C85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0528"/>
          <a:stretch/>
        </p:blipFill>
        <p:spPr bwMode="auto">
          <a:xfrm>
            <a:off x="11856104" y="28847081"/>
            <a:ext cx="3901995" cy="3491198"/>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8E8FD1D-8FB6-2B76-3000-3221AC3CE18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644451" y="28847081"/>
            <a:ext cx="3481191" cy="3481191"/>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F699AA6-B4BA-3190-83BB-2A259B4E02D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8512"/>
          <a:stretch/>
        </p:blipFill>
        <p:spPr bwMode="auto">
          <a:xfrm>
            <a:off x="11825161" y="35874179"/>
            <a:ext cx="3768560" cy="3447762"/>
          </a:xfrm>
          <a:prstGeom prst="rect">
            <a:avLst/>
          </a:prstGeom>
          <a:noFill/>
          <a:ln w="381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5307177-BC33-1EA7-55E9-FAC7D8D3196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558376" y="35866888"/>
            <a:ext cx="3481191" cy="3481191"/>
          </a:xfrm>
          <a:prstGeom prst="rect">
            <a:avLst/>
          </a:prstGeom>
          <a:noFill/>
          <a:ln w="381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68794810-F2A8-ECCF-EDAD-C6276F516F3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0415"/>
          <a:stretch/>
        </p:blipFill>
        <p:spPr bwMode="auto">
          <a:xfrm>
            <a:off x="11859021" y="21746346"/>
            <a:ext cx="3883233" cy="349119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2B40487A-789B-0A7B-4EE4-0247A2E2F0A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670358" y="21736103"/>
            <a:ext cx="3491198" cy="349119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24"/>
          <a:stretch>
            <a:fillRect/>
          </a:stretch>
        </p:blipFill>
        <p:spPr>
          <a:xfrm>
            <a:off x="19304485" y="21777416"/>
            <a:ext cx="6528536" cy="1933414"/>
          </a:xfrm>
          <a:prstGeom prst="rect">
            <a:avLst/>
          </a:prstGeom>
          <a:ln w="28575">
            <a:solidFill>
              <a:schemeClr val="accent1">
                <a:lumMod val="75000"/>
              </a:schemeClr>
            </a:solidFill>
          </a:ln>
        </p:spPr>
      </p:pic>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25"/>
          <a:stretch>
            <a:fillRect/>
          </a:stretch>
        </p:blipFill>
        <p:spPr>
          <a:xfrm>
            <a:off x="25876037" y="21873524"/>
            <a:ext cx="6528536" cy="1558913"/>
          </a:xfrm>
          <a:prstGeom prst="rect">
            <a:avLst/>
          </a:prstGeom>
          <a:ln w="28575">
            <a:solidFill>
              <a:schemeClr val="accent4">
                <a:lumMod val="75000"/>
              </a:schemeClr>
            </a:solidFill>
          </a:ln>
        </p:spPr>
      </p:pic>
      <p:pic>
        <p:nvPicPr>
          <p:cNvPr id="19" name="Picture 18">
            <a:extLst>
              <a:ext uri="{FF2B5EF4-FFF2-40B4-BE49-F238E27FC236}">
                <a16:creationId xmlns:a16="http://schemas.microsoft.com/office/drawing/2014/main" id="{79F6ABEF-2C54-E6B0-083D-8458EDD00105}"/>
              </a:ext>
            </a:extLst>
          </p:cNvPr>
          <p:cNvPicPr>
            <a:picLocks noChangeAspect="1"/>
          </p:cNvPicPr>
          <p:nvPr/>
        </p:nvPicPr>
        <p:blipFill>
          <a:blip r:embed="rId26"/>
          <a:stretch>
            <a:fillRect/>
          </a:stretch>
        </p:blipFill>
        <p:spPr>
          <a:xfrm>
            <a:off x="25905996" y="23534273"/>
            <a:ext cx="6468617" cy="1471313"/>
          </a:xfrm>
          <a:prstGeom prst="rect">
            <a:avLst/>
          </a:prstGeom>
          <a:ln w="38100">
            <a:solidFill>
              <a:schemeClr val="accent6">
                <a:lumMod val="75000"/>
              </a:schemeClr>
            </a:solidFill>
          </a:ln>
        </p:spPr>
      </p:pic>
      <p:pic>
        <p:nvPicPr>
          <p:cNvPr id="1046" name="Picture 22">
            <a:extLst>
              <a:ext uri="{FF2B5EF4-FFF2-40B4-BE49-F238E27FC236}">
                <a16:creationId xmlns:a16="http://schemas.microsoft.com/office/drawing/2014/main" id="{6D0291C2-DBEF-B17F-A1D2-6AD40C1F1DE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6195" t="5752" r="23206" b="5983"/>
          <a:stretch/>
        </p:blipFill>
        <p:spPr bwMode="auto">
          <a:xfrm>
            <a:off x="19366900" y="30916828"/>
            <a:ext cx="4445248" cy="5396203"/>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AB15B2B-5945-84AE-0FFA-C8BF2D776419}"/>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2248" r="3903" b="6114"/>
          <a:stretch/>
        </p:blipFill>
        <p:spPr bwMode="auto">
          <a:xfrm>
            <a:off x="19366899" y="28223054"/>
            <a:ext cx="3138303" cy="263622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2E60A2F0-F596-B6CA-A87A-EB691481CEEE}"/>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1089" r="9801" b="8173"/>
          <a:stretch/>
        </p:blipFill>
        <p:spPr bwMode="auto">
          <a:xfrm>
            <a:off x="28909928" y="28187135"/>
            <a:ext cx="3134015" cy="2672145"/>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C8BBD4DE-B77B-8C16-575D-7EA0E6AADC95}"/>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27643" t="10258" r="25859" b="8793"/>
          <a:stretch/>
        </p:blipFill>
        <p:spPr bwMode="auto">
          <a:xfrm>
            <a:off x="23878510" y="30938211"/>
            <a:ext cx="4445248" cy="538609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6B7C8D5F-78F5-2B10-DD4E-DAA657BBA6EE}"/>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9768" r="7137" b="7967"/>
          <a:stretch/>
        </p:blipFill>
        <p:spPr bwMode="auto">
          <a:xfrm>
            <a:off x="22636598" y="36380150"/>
            <a:ext cx="3196423" cy="283160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C6889F1A-6D8D-1F7F-49AD-F52C771A579F}"/>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10444" r="6297" b="6416"/>
          <a:stretch/>
        </p:blipFill>
        <p:spPr bwMode="auto">
          <a:xfrm>
            <a:off x="19366900" y="36370578"/>
            <a:ext cx="3196423" cy="2826424"/>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0A2817A2-4B56-31A4-10C5-B5CE8922A4A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7663643" y="48066241"/>
            <a:ext cx="283845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050C10A9-FD77-500E-34F5-D767D190D14A}"/>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9963" r="6283" b="6533"/>
          <a:stretch/>
        </p:blipFill>
        <p:spPr bwMode="auto">
          <a:xfrm>
            <a:off x="29378701" y="36313031"/>
            <a:ext cx="3111455" cy="292900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FC533A91-E332-70D2-2EBA-DA3B2F2CEE5A}"/>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11686" b="7197"/>
          <a:stretch/>
        </p:blipFill>
        <p:spPr bwMode="auto">
          <a:xfrm>
            <a:off x="25859121" y="36335801"/>
            <a:ext cx="3519580" cy="289648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4518D5F-28E6-01EE-5272-0E1C8C04DF12}"/>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t="12996" b="6061"/>
          <a:stretch/>
        </p:blipFill>
        <p:spPr bwMode="auto">
          <a:xfrm>
            <a:off x="28412270" y="30894129"/>
            <a:ext cx="2887492" cy="259680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DE3345E8-33C2-36D2-E796-01E2407251D4}"/>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t="11193" r="6320" b="8236"/>
          <a:stretch/>
        </p:blipFill>
        <p:spPr bwMode="auto">
          <a:xfrm>
            <a:off x="25786652" y="28187136"/>
            <a:ext cx="3025040" cy="266344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D3E2EFF9-2DB4-6BF5-0778-A6201090CBBC}"/>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t="9721" b="6461"/>
          <a:stretch/>
        </p:blipFill>
        <p:spPr bwMode="auto">
          <a:xfrm>
            <a:off x="28412270" y="33559808"/>
            <a:ext cx="2887493" cy="2709442"/>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9CC180-09F1-148D-00B7-DA3CA048E915}"/>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9109"/>
          <a:stretch/>
        </p:blipFill>
        <p:spPr bwMode="auto">
          <a:xfrm>
            <a:off x="11807015" y="32368563"/>
            <a:ext cx="3786706" cy="3453339"/>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A0D718C6-BFF3-7331-73F1-0126645632C0}"/>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5644451" y="32368563"/>
            <a:ext cx="3422942" cy="3422942"/>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40"/>
          <a:stretch>
            <a:fillRect/>
          </a:stretch>
        </p:blipFill>
        <p:spPr>
          <a:xfrm>
            <a:off x="19304485" y="23792290"/>
            <a:ext cx="6554636" cy="1273364"/>
          </a:xfrm>
          <a:prstGeom prst="rect">
            <a:avLst/>
          </a:prstGeom>
          <a:ln w="28575">
            <a:solidFill>
              <a:srgbClr val="92D050"/>
            </a:solidFill>
          </a:ln>
        </p:spPr>
      </p:pic>
      <p:sp>
        <p:nvSpPr>
          <p:cNvPr id="16" name="TextBox 15">
            <a:extLst>
              <a:ext uri="{FF2B5EF4-FFF2-40B4-BE49-F238E27FC236}">
                <a16:creationId xmlns:a16="http://schemas.microsoft.com/office/drawing/2014/main" id="{56AF5954-9ED7-576E-0462-02F94DCD8220}"/>
              </a:ext>
            </a:extLst>
          </p:cNvPr>
          <p:cNvSpPr txBox="1"/>
          <p:nvPr/>
        </p:nvSpPr>
        <p:spPr>
          <a:xfrm>
            <a:off x="11435988" y="21875700"/>
            <a:ext cx="495744" cy="369332"/>
          </a:xfrm>
          <a:prstGeom prst="rect">
            <a:avLst/>
          </a:prstGeom>
          <a:noFill/>
        </p:spPr>
        <p:txBody>
          <a:bodyPr wrap="square" rtlCol="0">
            <a:spAutoFit/>
          </a:bodyPr>
          <a:lstStyle/>
          <a:p>
            <a:r>
              <a:rPr lang="en-IN" sz="1800" b="1" dirty="0"/>
              <a:t>A</a:t>
            </a:r>
          </a:p>
        </p:txBody>
      </p:sp>
      <p:sp>
        <p:nvSpPr>
          <p:cNvPr id="17" name="TextBox 16">
            <a:extLst>
              <a:ext uri="{FF2B5EF4-FFF2-40B4-BE49-F238E27FC236}">
                <a16:creationId xmlns:a16="http://schemas.microsoft.com/office/drawing/2014/main" id="{D31819A3-59D7-9070-D026-447FE1F5348E}"/>
              </a:ext>
            </a:extLst>
          </p:cNvPr>
          <p:cNvSpPr txBox="1"/>
          <p:nvPr/>
        </p:nvSpPr>
        <p:spPr>
          <a:xfrm>
            <a:off x="19531278" y="30976712"/>
            <a:ext cx="495744" cy="369332"/>
          </a:xfrm>
          <a:prstGeom prst="rect">
            <a:avLst/>
          </a:prstGeom>
          <a:noFill/>
        </p:spPr>
        <p:txBody>
          <a:bodyPr wrap="square" rtlCol="0">
            <a:spAutoFit/>
          </a:bodyPr>
          <a:lstStyle/>
          <a:p>
            <a:r>
              <a:rPr lang="en-IN" sz="1800" b="1" dirty="0"/>
              <a:t>B</a:t>
            </a:r>
          </a:p>
        </p:txBody>
      </p:sp>
      <p:graphicFrame>
        <p:nvGraphicFramePr>
          <p:cNvPr id="2" name="Table 1">
            <a:extLst>
              <a:ext uri="{FF2B5EF4-FFF2-40B4-BE49-F238E27FC236}">
                <a16:creationId xmlns:a16="http://schemas.microsoft.com/office/drawing/2014/main" id="{ED3C9EAB-9983-3F67-A3B5-1174BD2A1721}"/>
              </a:ext>
            </a:extLst>
          </p:cNvPr>
          <p:cNvGraphicFramePr>
            <a:graphicFrameLocks noGrp="1"/>
          </p:cNvGraphicFramePr>
          <p:nvPr/>
        </p:nvGraphicFramePr>
        <p:xfrm>
          <a:off x="19269254" y="25401382"/>
          <a:ext cx="13430760" cy="2630523"/>
        </p:xfrm>
        <a:graphic>
          <a:graphicData uri="http://schemas.openxmlformats.org/drawingml/2006/table">
            <a:tbl>
              <a:tblPr firstRow="1" firstCol="1" bandRow="1">
                <a:tableStyleId>{9C158E3D-C3EB-49D8-A6B2-AB95B476CFE3}</a:tableStyleId>
              </a:tblPr>
              <a:tblGrid>
                <a:gridCol w="581605">
                  <a:extLst>
                    <a:ext uri="{9D8B030D-6E8A-4147-A177-3AD203B41FA5}">
                      <a16:colId xmlns:a16="http://schemas.microsoft.com/office/drawing/2014/main" val="3845093374"/>
                    </a:ext>
                  </a:extLst>
                </a:gridCol>
                <a:gridCol w="1341168">
                  <a:extLst>
                    <a:ext uri="{9D8B030D-6E8A-4147-A177-3AD203B41FA5}">
                      <a16:colId xmlns:a16="http://schemas.microsoft.com/office/drawing/2014/main" val="981781670"/>
                    </a:ext>
                  </a:extLst>
                </a:gridCol>
                <a:gridCol w="931648">
                  <a:extLst>
                    <a:ext uri="{9D8B030D-6E8A-4147-A177-3AD203B41FA5}">
                      <a16:colId xmlns:a16="http://schemas.microsoft.com/office/drawing/2014/main" val="1420649335"/>
                    </a:ext>
                  </a:extLst>
                </a:gridCol>
                <a:gridCol w="302020">
                  <a:extLst>
                    <a:ext uri="{9D8B030D-6E8A-4147-A177-3AD203B41FA5}">
                      <a16:colId xmlns:a16="http://schemas.microsoft.com/office/drawing/2014/main" val="627404515"/>
                    </a:ext>
                  </a:extLst>
                </a:gridCol>
                <a:gridCol w="926531">
                  <a:extLst>
                    <a:ext uri="{9D8B030D-6E8A-4147-A177-3AD203B41FA5}">
                      <a16:colId xmlns:a16="http://schemas.microsoft.com/office/drawing/2014/main" val="219366183"/>
                    </a:ext>
                  </a:extLst>
                </a:gridCol>
                <a:gridCol w="957245">
                  <a:extLst>
                    <a:ext uri="{9D8B030D-6E8A-4147-A177-3AD203B41FA5}">
                      <a16:colId xmlns:a16="http://schemas.microsoft.com/office/drawing/2014/main" val="4149350853"/>
                    </a:ext>
                  </a:extLst>
                </a:gridCol>
                <a:gridCol w="883020">
                  <a:extLst>
                    <a:ext uri="{9D8B030D-6E8A-4147-A177-3AD203B41FA5}">
                      <a16:colId xmlns:a16="http://schemas.microsoft.com/office/drawing/2014/main" val="4264732288"/>
                    </a:ext>
                  </a:extLst>
                </a:gridCol>
                <a:gridCol w="311410">
                  <a:extLst>
                    <a:ext uri="{9D8B030D-6E8A-4147-A177-3AD203B41FA5}">
                      <a16:colId xmlns:a16="http://schemas.microsoft.com/office/drawing/2014/main" val="2902898261"/>
                    </a:ext>
                  </a:extLst>
                </a:gridCol>
                <a:gridCol w="502504">
                  <a:extLst>
                    <a:ext uri="{9D8B030D-6E8A-4147-A177-3AD203B41FA5}">
                      <a16:colId xmlns:a16="http://schemas.microsoft.com/office/drawing/2014/main" val="2465107775"/>
                    </a:ext>
                  </a:extLst>
                </a:gridCol>
                <a:gridCol w="592801">
                  <a:extLst>
                    <a:ext uri="{9D8B030D-6E8A-4147-A177-3AD203B41FA5}">
                      <a16:colId xmlns:a16="http://schemas.microsoft.com/office/drawing/2014/main" val="873121176"/>
                    </a:ext>
                  </a:extLst>
                </a:gridCol>
                <a:gridCol w="359324">
                  <a:extLst>
                    <a:ext uri="{9D8B030D-6E8A-4147-A177-3AD203B41FA5}">
                      <a16:colId xmlns:a16="http://schemas.microsoft.com/office/drawing/2014/main" val="2452300779"/>
                    </a:ext>
                  </a:extLst>
                </a:gridCol>
                <a:gridCol w="623448">
                  <a:extLst>
                    <a:ext uri="{9D8B030D-6E8A-4147-A177-3AD203B41FA5}">
                      <a16:colId xmlns:a16="http://schemas.microsoft.com/office/drawing/2014/main" val="1959074166"/>
                    </a:ext>
                  </a:extLst>
                </a:gridCol>
                <a:gridCol w="311784">
                  <a:extLst>
                    <a:ext uri="{9D8B030D-6E8A-4147-A177-3AD203B41FA5}">
                      <a16:colId xmlns:a16="http://schemas.microsoft.com/office/drawing/2014/main" val="1269088811"/>
                    </a:ext>
                  </a:extLst>
                </a:gridCol>
                <a:gridCol w="731005">
                  <a:extLst>
                    <a:ext uri="{9D8B030D-6E8A-4147-A177-3AD203B41FA5}">
                      <a16:colId xmlns:a16="http://schemas.microsoft.com/office/drawing/2014/main" val="2587259168"/>
                    </a:ext>
                  </a:extLst>
                </a:gridCol>
                <a:gridCol w="681235">
                  <a:extLst>
                    <a:ext uri="{9D8B030D-6E8A-4147-A177-3AD203B41FA5}">
                      <a16:colId xmlns:a16="http://schemas.microsoft.com/office/drawing/2014/main" val="2239134704"/>
                    </a:ext>
                  </a:extLst>
                </a:gridCol>
                <a:gridCol w="181506">
                  <a:extLst>
                    <a:ext uri="{9D8B030D-6E8A-4147-A177-3AD203B41FA5}">
                      <a16:colId xmlns:a16="http://schemas.microsoft.com/office/drawing/2014/main" val="2452196645"/>
                    </a:ext>
                  </a:extLst>
                </a:gridCol>
                <a:gridCol w="661774">
                  <a:extLst>
                    <a:ext uri="{9D8B030D-6E8A-4147-A177-3AD203B41FA5}">
                      <a16:colId xmlns:a16="http://schemas.microsoft.com/office/drawing/2014/main" val="196108956"/>
                    </a:ext>
                  </a:extLst>
                </a:gridCol>
                <a:gridCol w="177784">
                  <a:extLst>
                    <a:ext uri="{9D8B030D-6E8A-4147-A177-3AD203B41FA5}">
                      <a16:colId xmlns:a16="http://schemas.microsoft.com/office/drawing/2014/main" val="1808073497"/>
                    </a:ext>
                  </a:extLst>
                </a:gridCol>
                <a:gridCol w="868696">
                  <a:extLst>
                    <a:ext uri="{9D8B030D-6E8A-4147-A177-3AD203B41FA5}">
                      <a16:colId xmlns:a16="http://schemas.microsoft.com/office/drawing/2014/main" val="3623063792"/>
                    </a:ext>
                  </a:extLst>
                </a:gridCol>
                <a:gridCol w="636221">
                  <a:extLst>
                    <a:ext uri="{9D8B030D-6E8A-4147-A177-3AD203B41FA5}">
                      <a16:colId xmlns:a16="http://schemas.microsoft.com/office/drawing/2014/main" val="446197165"/>
                    </a:ext>
                  </a:extLst>
                </a:gridCol>
                <a:gridCol w="196899">
                  <a:extLst>
                    <a:ext uri="{9D8B030D-6E8A-4147-A177-3AD203B41FA5}">
                      <a16:colId xmlns:a16="http://schemas.microsoft.com/office/drawing/2014/main" val="430042335"/>
                    </a:ext>
                  </a:extLst>
                </a:gridCol>
                <a:gridCol w="671132">
                  <a:extLst>
                    <a:ext uri="{9D8B030D-6E8A-4147-A177-3AD203B41FA5}">
                      <a16:colId xmlns:a16="http://schemas.microsoft.com/office/drawing/2014/main" val="2814567281"/>
                    </a:ext>
                  </a:extLst>
                </a:gridCol>
              </a:tblGrid>
              <a:tr h="170340">
                <a:tc gridSpan="22">
                  <a:txBody>
                    <a:bodyPr/>
                    <a:lstStyle/>
                    <a:p>
                      <a:pPr>
                        <a:lnSpc>
                          <a:spcPct val="107000"/>
                        </a:lnSpc>
                        <a:spcAft>
                          <a:spcPts val="800"/>
                        </a:spcAft>
                      </a:pPr>
                      <a:r>
                        <a:rPr lang="en-IN" sz="1000" kern="100" dirty="0">
                          <a:solidFill>
                            <a:schemeClr val="bg1"/>
                          </a:solidFill>
                          <a:effectLst/>
                        </a:rPr>
                        <a:t>Q-Learning</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94189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3588468"/>
                  </a:ext>
                </a:extLst>
              </a:tr>
              <a:tr h="170340">
                <a:tc gridSpan="22">
                  <a:txBody>
                    <a:bodyPr/>
                    <a:lstStyle/>
                    <a:p>
                      <a:pPr>
                        <a:lnSpc>
                          <a:spcPct val="107000"/>
                        </a:lnSpc>
                        <a:spcAft>
                          <a:spcPts val="800"/>
                        </a:spcAft>
                      </a:pPr>
                      <a:r>
                        <a:rPr lang="en-IN" sz="1000" kern="100" dirty="0">
                          <a:effectLst/>
                        </a:rPr>
                        <a:t>Soft-max</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A080F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218594"/>
                  </a:ext>
                </a:extLst>
              </a:tr>
              <a:tr h="348303">
                <a:tc>
                  <a:txBody>
                    <a:bodyPr/>
                    <a:lstStyle/>
                    <a:p>
                      <a:pPr>
                        <a:lnSpc>
                          <a:spcPct val="107000"/>
                        </a:lnSpc>
                        <a:spcAft>
                          <a:spcPts val="800"/>
                        </a:spcAft>
                      </a:pPr>
                      <a:r>
                        <a:rPr lang="en-IN" sz="1000" kern="100">
                          <a:effectLst/>
                        </a:rPr>
                        <a:t>Chain</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3">
                  <a:txBody>
                    <a:bodyPr/>
                    <a:lstStyle/>
                    <a:p>
                      <a:pPr>
                        <a:lnSpc>
                          <a:spcPct val="107000"/>
                        </a:lnSpc>
                        <a:spcAft>
                          <a:spcPts val="800"/>
                        </a:spcAft>
                      </a:pPr>
                      <a:r>
                        <a:rPr lang="en-IN" sz="1000" kern="100">
                          <a:effectLst/>
                        </a:rPr>
                        <a:t>Residues position</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dirty="0">
                          <a:effectLst/>
                        </a:rPr>
                        <a:t>No. of Mutation a.a.</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No. of Mutation a.a.</a:t>
                      </a:r>
                      <a:endParaRPr lang="en-IN"/>
                    </a:p>
                  </a:txBody>
                  <a:tcPr marL="68580" marR="68580" marT="0" marB="0"/>
                </a:tc>
                <a:tc>
                  <a:txBody>
                    <a:bodyPr/>
                    <a:lstStyle/>
                    <a:p>
                      <a:r>
                        <a:rPr lang="en-IN" sz="1000" kern="100">
                          <a:effectLst/>
                        </a:rPr>
                        <a:t>No. of Mutation a.a.</a:t>
                      </a:r>
                      <a:endParaRPr lang="en-IN"/>
                    </a:p>
                  </a:txBody>
                  <a:tcPr marL="68580" marR="68580" marT="0" marB="0">
                    <a:solidFill>
                      <a:schemeClr val="accent5">
                        <a:lumMod val="20000"/>
                        <a:lumOff val="80000"/>
                      </a:schemeClr>
                    </a:solidFill>
                  </a:tcPr>
                </a:tc>
                <a:tc gridSpan="3">
                  <a:txBody>
                    <a:bodyPr/>
                    <a:lstStyle/>
                    <a:p>
                      <a:r>
                        <a:rPr lang="en-IN" sz="1000" kern="100" dirty="0">
                          <a:effectLst/>
                        </a:rPr>
                        <a:t>Mutations Residues</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Temperature</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gridSpan="2">
                  <a:txBody>
                    <a:bodyPr/>
                    <a:lstStyle/>
                    <a:p>
                      <a:r>
                        <a:rPr lang="en-IN" sz="1000" kern="100">
                          <a:effectLst/>
                        </a:rPr>
                        <a:t>Temperature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Temperature decay</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Temperature decay interval</a:t>
                      </a:r>
                      <a:endParaRPr lang="en-IN"/>
                    </a:p>
                  </a:txBody>
                  <a:tcPr marL="68580" marR="68580" marT="0" marB="0">
                    <a:solidFill>
                      <a:schemeClr val="accent5">
                        <a:lumMod val="20000"/>
                        <a:lumOff val="80000"/>
                      </a:schemeClr>
                    </a:solidFill>
                  </a:tcPr>
                </a:tc>
                <a:tc hMerge="1">
                  <a:txBody>
                    <a:bodyPr/>
                    <a:lstStyle/>
                    <a:p>
                      <a:endParaRPr lang="en-IN"/>
                    </a:p>
                  </a:txBody>
                  <a:tcPr/>
                </a:tc>
                <a:tc gridSpan="2">
                  <a:txBody>
                    <a:bodyPr/>
                    <a:lstStyle/>
                    <a:p>
                      <a:r>
                        <a:rPr lang="en-IN" sz="1000" kern="100">
                          <a:effectLst/>
                        </a:rPr>
                        <a:t>Minimum Temperature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Learning rate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Discount factor</a:t>
                      </a:r>
                      <a:endParaRPr lang="en-IN"/>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Random Seed</a:t>
                      </a:r>
                      <a:endParaRPr lang="en-IN" dirty="0"/>
                    </a:p>
                  </a:txBody>
                  <a:tcPr marL="68580" marR="68580" marT="0" marB="0">
                    <a:solidFill>
                      <a:schemeClr val="accent5">
                        <a:lumMod val="20000"/>
                        <a:lumOff val="80000"/>
                      </a:schemeClr>
                    </a:solidFill>
                  </a:tcPr>
                </a:tc>
                <a:tc hMerge="1">
                  <a:txBody>
                    <a:bodyPr/>
                    <a:lstStyle/>
                    <a:p>
                      <a:endParaRPr lang="en-IN"/>
                    </a:p>
                  </a:txBody>
                  <a:tcPr marL="68580" marR="68580" marT="0" marB="0"/>
                </a:tc>
                <a:extLst>
                  <a:ext uri="{0D108BD9-81ED-4DB2-BD59-A6C34878D82A}">
                    <a16:rowId xmlns:a16="http://schemas.microsoft.com/office/drawing/2014/main" val="141410632"/>
                  </a:ext>
                </a:extLst>
              </a:tr>
              <a:tr h="170340">
                <a:tc>
                  <a:txBody>
                    <a:bodyPr/>
                    <a:lstStyle/>
                    <a:p>
                      <a:pPr>
                        <a:lnSpc>
                          <a:spcPct val="107000"/>
                        </a:lnSpc>
                        <a:spcAft>
                          <a:spcPts val="800"/>
                        </a:spcAft>
                      </a:pPr>
                      <a:r>
                        <a:rPr lang="en-IN" sz="1000" kern="100" dirty="0">
                          <a:solidFill>
                            <a:schemeClr val="bg1"/>
                          </a:solidFill>
                          <a:effectLst/>
                        </a:rPr>
                        <a:t>Heavy</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0000"/>
                    </a:solidFill>
                  </a:tcPr>
                </a:tc>
                <a:tc gridSpan="3">
                  <a:txBody>
                    <a:bodyPr/>
                    <a:lstStyle/>
                    <a:p>
                      <a:pPr>
                        <a:lnSpc>
                          <a:spcPct val="107000"/>
                        </a:lnSpc>
                        <a:spcAft>
                          <a:spcPts val="800"/>
                        </a:spcAft>
                      </a:pPr>
                      <a:r>
                        <a:rPr lang="en-IN" sz="1000" kern="100" dirty="0">
                          <a:solidFill>
                            <a:schemeClr val="bg1"/>
                          </a:solidFill>
                          <a:effectLst/>
                        </a:rPr>
                        <a:t> Tyr33, Ser54, Arg99</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00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dirty="0">
                          <a:effectLst/>
                        </a:rPr>
                        <a:t> 17</a:t>
                      </a:r>
                      <a:endParaRPr lang="en-IN" dirty="0"/>
                    </a:p>
                  </a:txBody>
                  <a:tcPr marL="68580" marR="68580" marT="0" marB="0"/>
                </a:tc>
                <a:tc>
                  <a:txBody>
                    <a:bodyPr/>
                    <a:lstStyle/>
                    <a:p>
                      <a:r>
                        <a:rPr lang="en-IN" sz="1000" kern="100" dirty="0">
                          <a:solidFill>
                            <a:schemeClr val="bg1"/>
                          </a:solidFill>
                          <a:effectLst/>
                        </a:rPr>
                        <a:t> 17</a:t>
                      </a:r>
                      <a:endParaRPr lang="en-IN" dirty="0">
                        <a:solidFill>
                          <a:schemeClr val="bg1"/>
                        </a:solidFill>
                      </a:endParaRPr>
                    </a:p>
                  </a:txBody>
                  <a:tcPr marL="68580" marR="68580" marT="0" marB="0">
                    <a:solidFill>
                      <a:srgbClr val="FF0000"/>
                    </a:solidFill>
                  </a:tcPr>
                </a:tc>
                <a:tc gridSpan="3">
                  <a:txBody>
                    <a:bodyPr/>
                    <a:lstStyle/>
                    <a:p>
                      <a:r>
                        <a:rPr lang="pt-BR" sz="1000" kern="100" dirty="0">
                          <a:solidFill>
                            <a:schemeClr val="bg1"/>
                          </a:solidFill>
                          <a:effectLst/>
                        </a:rPr>
                        <a:t>A,D,E,F,G,H,I,K,L,N,Q,R,S,T,V,W,Y </a:t>
                      </a:r>
                      <a:endParaRPr lang="en-IN" dirty="0">
                        <a:solidFill>
                          <a:schemeClr val="bg1"/>
                        </a:solidFill>
                      </a:endParaRPr>
                    </a:p>
                  </a:txBody>
                  <a:tcPr marL="68580" marR="68580" marT="0" marB="0">
                    <a:solidFill>
                      <a:srgbClr val="FF00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gridSpan="2">
                  <a:txBody>
                    <a:bodyPr/>
                    <a:lstStyle/>
                    <a:p>
                      <a:r>
                        <a:rPr lang="en-IN" sz="1000" kern="100" dirty="0">
                          <a:solidFill>
                            <a:schemeClr val="bg1"/>
                          </a:solidFill>
                          <a:effectLst/>
                        </a:rPr>
                        <a:t> 100</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0.5 </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1000 </a:t>
                      </a:r>
                      <a:endParaRPr lang="en-IN" dirty="0">
                        <a:solidFill>
                          <a:schemeClr val="bg1"/>
                        </a:solidFill>
                      </a:endParaRPr>
                    </a:p>
                  </a:txBody>
                  <a:tcPr marL="68580" marR="68580" marT="0" marB="0">
                    <a:solidFill>
                      <a:srgbClr val="FF0000"/>
                    </a:solidFill>
                  </a:tcPr>
                </a:tc>
                <a:tc hMerge="1">
                  <a:txBody>
                    <a:bodyPr/>
                    <a:lstStyle/>
                    <a:p>
                      <a:endParaRPr lang="en-IN"/>
                    </a:p>
                  </a:txBody>
                  <a:tcPr/>
                </a:tc>
                <a:tc gridSpan="2">
                  <a:txBody>
                    <a:bodyPr/>
                    <a:lstStyle/>
                    <a:p>
                      <a:r>
                        <a:rPr lang="en-IN" sz="1000" kern="100" dirty="0">
                          <a:solidFill>
                            <a:schemeClr val="bg1"/>
                          </a:solidFill>
                          <a:effectLst/>
                        </a:rPr>
                        <a:t>1 </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0.01 </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0.9 </a:t>
                      </a:r>
                      <a:endParaRPr lang="en-IN" dirty="0">
                        <a:solidFill>
                          <a:schemeClr val="bg1"/>
                        </a:solidFill>
                      </a:endParaRPr>
                    </a:p>
                  </a:txBody>
                  <a:tcPr marL="68580" marR="68580" marT="0" marB="0">
                    <a:solidFill>
                      <a:srgbClr val="FF000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solidFill>
                            <a:schemeClr val="bg1"/>
                          </a:solidFill>
                          <a:effectLst/>
                        </a:rPr>
                        <a:t>717</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extLst>
                  <a:ext uri="{0D108BD9-81ED-4DB2-BD59-A6C34878D82A}">
                    <a16:rowId xmlns:a16="http://schemas.microsoft.com/office/drawing/2014/main" val="3043039262"/>
                  </a:ext>
                </a:extLst>
              </a:tr>
              <a:tr h="170340">
                <a:tc gridSpan="22">
                  <a:txBody>
                    <a:bodyPr/>
                    <a:lstStyle/>
                    <a:p>
                      <a:pPr>
                        <a:lnSpc>
                          <a:spcPct val="107000"/>
                        </a:lnSpc>
                        <a:spcAft>
                          <a:spcPts val="800"/>
                        </a:spcAft>
                      </a:pPr>
                      <a:r>
                        <a:rPr lang="en-IN" sz="1000" kern="100" dirty="0">
                          <a:effectLst/>
                        </a:rPr>
                        <a:t>Epsilon Decay</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A080F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448237"/>
                  </a:ext>
                </a:extLst>
              </a:tr>
              <a:tr h="348303">
                <a:tc>
                  <a:txBody>
                    <a:bodyPr/>
                    <a:lstStyle/>
                    <a:p>
                      <a:pPr>
                        <a:lnSpc>
                          <a:spcPct val="107000"/>
                        </a:lnSpc>
                        <a:spcAft>
                          <a:spcPts val="800"/>
                        </a:spcAft>
                      </a:pPr>
                      <a:r>
                        <a:rPr lang="en-IN" sz="1000" kern="100">
                          <a:effectLst/>
                        </a:rPr>
                        <a:t>Chain</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3">
                  <a:txBody>
                    <a:bodyPr/>
                    <a:lstStyle/>
                    <a:p>
                      <a:pPr>
                        <a:lnSpc>
                          <a:spcPct val="107000"/>
                        </a:lnSpc>
                        <a:spcAft>
                          <a:spcPts val="800"/>
                        </a:spcAft>
                      </a:pPr>
                      <a:r>
                        <a:rPr lang="en-IN" sz="1000" kern="100" dirty="0">
                          <a:effectLst/>
                        </a:rPr>
                        <a:t>Residues position</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No. of Mutation a.a.</a:t>
                      </a:r>
                      <a:endParaRPr lang="en-IN" dirty="0"/>
                    </a:p>
                  </a:txBody>
                  <a:tcPr marL="68580" marR="68580" marT="0" marB="0"/>
                </a:tc>
                <a:tc>
                  <a:txBody>
                    <a:bodyPr/>
                    <a:lstStyle/>
                    <a:p>
                      <a:r>
                        <a:rPr lang="en-IN" sz="1000" kern="100" dirty="0">
                          <a:effectLst/>
                        </a:rPr>
                        <a:t>No. of Mutation a.a.</a:t>
                      </a:r>
                      <a:endParaRPr lang="en-IN" dirty="0"/>
                    </a:p>
                  </a:txBody>
                  <a:tcPr marL="68580" marR="68580" marT="0" marB="0">
                    <a:solidFill>
                      <a:schemeClr val="accent5">
                        <a:lumMod val="20000"/>
                        <a:lumOff val="80000"/>
                      </a:schemeClr>
                    </a:solidFill>
                  </a:tcPr>
                </a:tc>
                <a:tc gridSpan="3">
                  <a:txBody>
                    <a:bodyPr/>
                    <a:lstStyle/>
                    <a:p>
                      <a:r>
                        <a:rPr lang="en-IN" sz="1000" kern="100" dirty="0">
                          <a:effectLst/>
                        </a:rPr>
                        <a:t>Mutations Residues</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gridSpan="2">
                  <a:txBody>
                    <a:bodyPr/>
                    <a:lstStyle/>
                    <a:p>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tc gridSpan="2">
                  <a:txBody>
                    <a:bodyPr/>
                    <a:lstStyle/>
                    <a:p>
                      <a:r>
                        <a:rPr lang="en-IN" sz="1000" kern="100" dirty="0">
                          <a:effectLst/>
                        </a:rPr>
                        <a:t>Exploration decay</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tc gridSpan="2">
                  <a:txBody>
                    <a:bodyPr/>
                    <a:lstStyle/>
                    <a:p>
                      <a:r>
                        <a:rPr lang="en-IN" sz="1000" kern="100" dirty="0">
                          <a:effectLst/>
                        </a:rPr>
                        <a:t>Exploration decay interval</a:t>
                      </a:r>
                      <a:endParaRPr lang="en-IN" dirty="0"/>
                    </a:p>
                  </a:txBody>
                  <a:tcPr marL="68580" marR="68580" marT="0" marB="0">
                    <a:solidFill>
                      <a:schemeClr val="accent5">
                        <a:lumMod val="20000"/>
                        <a:lumOff val="80000"/>
                      </a:schemeClr>
                    </a:solidFill>
                  </a:tcPr>
                </a:tc>
                <a:tc hMerge="1">
                  <a:txBody>
                    <a:bodyPr/>
                    <a:lstStyle/>
                    <a:p>
                      <a:endParaRPr lang="en-IN"/>
                    </a:p>
                  </a:txBody>
                  <a:tcPr/>
                </a:tc>
                <a:tc gridSpan="2">
                  <a:txBody>
                    <a:bodyPr/>
                    <a:lstStyle/>
                    <a:p>
                      <a:r>
                        <a:rPr lang="en-IN" sz="1000" kern="100" dirty="0">
                          <a:effectLst/>
                        </a:rPr>
                        <a:t>Minimum Exploration</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tc gridSpan="2">
                  <a:txBody>
                    <a:bodyPr/>
                    <a:lstStyle/>
                    <a:p>
                      <a:r>
                        <a:rPr lang="en-IN" sz="1000" kern="100">
                          <a:effectLst/>
                        </a:rPr>
                        <a:t>Learning rate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dirty="0">
                          <a:effectLst/>
                        </a:rPr>
                        <a:t>Discount factor</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Random Seed</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extLst>
                  <a:ext uri="{0D108BD9-81ED-4DB2-BD59-A6C34878D82A}">
                    <a16:rowId xmlns:a16="http://schemas.microsoft.com/office/drawing/2014/main" val="2460684356"/>
                  </a:ext>
                </a:extLst>
              </a:tr>
              <a:tr h="170340">
                <a:tc>
                  <a:txBody>
                    <a:bodyPr/>
                    <a:lstStyle/>
                    <a:p>
                      <a:pPr>
                        <a:lnSpc>
                          <a:spcPct val="107000"/>
                        </a:lnSpc>
                        <a:spcAft>
                          <a:spcPts val="800"/>
                        </a:spcAft>
                      </a:pPr>
                      <a:r>
                        <a:rPr lang="en-IN" sz="1000" kern="100" dirty="0">
                          <a:solidFill>
                            <a:schemeClr val="bg1"/>
                          </a:solidFill>
                          <a:effectLst/>
                        </a:rPr>
                        <a:t> Light</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0070C0"/>
                    </a:solidFill>
                  </a:tcPr>
                </a:tc>
                <a:tc gridSpan="3">
                  <a:txBody>
                    <a:bodyPr/>
                    <a:lstStyle/>
                    <a:p>
                      <a:pPr>
                        <a:lnSpc>
                          <a:spcPct val="107000"/>
                        </a:lnSpc>
                        <a:spcAft>
                          <a:spcPts val="800"/>
                        </a:spcAft>
                      </a:pPr>
                      <a:r>
                        <a:rPr lang="en-IN" sz="1000" kern="100" dirty="0">
                          <a:solidFill>
                            <a:schemeClr val="bg1"/>
                          </a:solidFill>
                          <a:effectLst/>
                        </a:rPr>
                        <a:t> Ser32, Tyr34, Tyr53, Tyr57, Ser95, Asp97</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0070C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 6</a:t>
                      </a:r>
                      <a:endParaRPr lang="en-IN" dirty="0"/>
                    </a:p>
                  </a:txBody>
                  <a:tcPr marL="68580" marR="68580" marT="0" marB="0"/>
                </a:tc>
                <a:tc>
                  <a:txBody>
                    <a:bodyPr/>
                    <a:lstStyle/>
                    <a:p>
                      <a:r>
                        <a:rPr lang="en-IN" sz="1000" kern="100">
                          <a:solidFill>
                            <a:schemeClr val="bg1"/>
                          </a:solidFill>
                          <a:effectLst/>
                        </a:rPr>
                        <a:t> 6</a:t>
                      </a:r>
                      <a:endParaRPr lang="en-IN">
                        <a:solidFill>
                          <a:schemeClr val="bg1"/>
                        </a:solidFill>
                      </a:endParaRPr>
                    </a:p>
                  </a:txBody>
                  <a:tcPr marL="68580" marR="68580" marT="0" marB="0">
                    <a:solidFill>
                      <a:srgbClr val="0070C0"/>
                    </a:solidFill>
                  </a:tcPr>
                </a:tc>
                <a:tc gridSpan="3">
                  <a:txBody>
                    <a:bodyPr/>
                    <a:lstStyle/>
                    <a:p>
                      <a:r>
                        <a:rPr lang="en-IN" sz="1000" kern="100" dirty="0">
                          <a:solidFill>
                            <a:schemeClr val="bg1"/>
                          </a:solidFill>
                          <a:effectLst/>
                        </a:rPr>
                        <a:t> S,Y,N,R,T,D</a:t>
                      </a:r>
                      <a:endParaRPr lang="en-IN" dirty="0">
                        <a:solidFill>
                          <a:schemeClr val="bg1"/>
                        </a:solidFill>
                      </a:endParaRPr>
                    </a:p>
                  </a:txBody>
                  <a:tcPr marL="68580" marR="68580" marT="0" marB="0">
                    <a:solidFill>
                      <a:srgbClr val="0070C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gridSpan="2">
                  <a:txBody>
                    <a:bodyPr/>
                    <a:lstStyle/>
                    <a:p>
                      <a:r>
                        <a:rPr lang="en-IN" sz="1000" kern="100" dirty="0">
                          <a:solidFill>
                            <a:schemeClr val="bg1"/>
                          </a:solidFill>
                          <a:effectLst/>
                        </a:rPr>
                        <a:t> 1</a:t>
                      </a:r>
                      <a:endParaRPr lang="en-IN" dirty="0">
                        <a:solidFill>
                          <a:schemeClr val="bg1"/>
                        </a:solidFill>
                      </a:endParaRPr>
                    </a:p>
                  </a:txBody>
                  <a:tcPr marL="68580" marR="68580" marT="0" marB="0">
                    <a:solidFill>
                      <a:srgbClr val="0070C0"/>
                    </a:solidFill>
                  </a:tcPr>
                </a:tc>
                <a:tc hMerge="1">
                  <a:txBody>
                    <a:bodyPr/>
                    <a:lstStyle/>
                    <a:p>
                      <a:endParaRPr lang="en-IN"/>
                    </a:p>
                  </a:txBody>
                  <a:tcPr marL="68580" marR="68580" marT="0" marB="0"/>
                </a:tc>
                <a:tc gridSpan="2">
                  <a:txBody>
                    <a:bodyPr/>
                    <a:lstStyle/>
                    <a:p>
                      <a:r>
                        <a:rPr lang="en-IN" sz="1000" kern="100" dirty="0">
                          <a:solidFill>
                            <a:schemeClr val="bg1"/>
                          </a:solidFill>
                          <a:effectLst/>
                        </a:rPr>
                        <a:t>0.005</a:t>
                      </a:r>
                      <a:endParaRPr lang="en-IN" dirty="0">
                        <a:solidFill>
                          <a:schemeClr val="bg1"/>
                        </a:solidFill>
                      </a:endParaRPr>
                    </a:p>
                  </a:txBody>
                  <a:tcPr marL="68580" marR="68580" marT="0" marB="0">
                    <a:solidFill>
                      <a:srgbClr val="0070C0"/>
                    </a:solidFill>
                  </a:tcPr>
                </a:tc>
                <a:tc hMerge="1">
                  <a:txBody>
                    <a:bodyPr/>
                    <a:lstStyle/>
                    <a:p>
                      <a:endParaRPr lang="en-IN"/>
                    </a:p>
                  </a:txBody>
                  <a:tcPr marL="68580" marR="68580" marT="0" marB="0"/>
                </a:tc>
                <a:tc gridSpan="2">
                  <a:txBody>
                    <a:bodyPr/>
                    <a:lstStyle/>
                    <a:p>
                      <a:r>
                        <a:rPr lang="en-IN" sz="1000" kern="100" dirty="0">
                          <a:solidFill>
                            <a:schemeClr val="bg1"/>
                          </a:solidFill>
                          <a:effectLst/>
                        </a:rPr>
                        <a:t>1000</a:t>
                      </a:r>
                      <a:endParaRPr lang="en-IN" dirty="0">
                        <a:solidFill>
                          <a:schemeClr val="bg1"/>
                        </a:solidFill>
                      </a:endParaRPr>
                    </a:p>
                  </a:txBody>
                  <a:tcPr marL="68580" marR="68580" marT="0" marB="0">
                    <a:solidFill>
                      <a:srgbClr val="0070C0"/>
                    </a:solidFill>
                  </a:tcPr>
                </a:tc>
                <a:tc hMerge="1">
                  <a:txBody>
                    <a:bodyPr/>
                    <a:lstStyle/>
                    <a:p>
                      <a:endParaRPr lang="en-IN"/>
                    </a:p>
                  </a:txBody>
                  <a:tcPr/>
                </a:tc>
                <a:tc gridSpan="2">
                  <a:txBody>
                    <a:bodyPr/>
                    <a:lstStyle/>
                    <a:p>
                      <a:r>
                        <a:rPr lang="en-IN" sz="1000" kern="100" dirty="0">
                          <a:solidFill>
                            <a:schemeClr val="bg1"/>
                          </a:solidFill>
                          <a:effectLst/>
                        </a:rPr>
                        <a:t>0.01</a:t>
                      </a:r>
                      <a:endParaRPr lang="en-IN" dirty="0">
                        <a:solidFill>
                          <a:schemeClr val="bg1"/>
                        </a:solidFill>
                      </a:endParaRPr>
                    </a:p>
                  </a:txBody>
                  <a:tcPr marL="68580" marR="68580" marT="0" marB="0">
                    <a:solidFill>
                      <a:srgbClr val="0070C0"/>
                    </a:solidFill>
                  </a:tcPr>
                </a:tc>
                <a:tc hMerge="1">
                  <a:txBody>
                    <a:bodyPr/>
                    <a:lstStyle/>
                    <a:p>
                      <a:endParaRPr lang="en-IN"/>
                    </a:p>
                  </a:txBody>
                  <a:tcPr marL="68580" marR="68580" marT="0" marB="0"/>
                </a:tc>
                <a:tc gridSpan="2">
                  <a:txBody>
                    <a:bodyPr/>
                    <a:lstStyle/>
                    <a:p>
                      <a:r>
                        <a:rPr lang="en-IN" sz="1000" kern="100" dirty="0">
                          <a:solidFill>
                            <a:schemeClr val="bg1"/>
                          </a:solidFill>
                          <a:effectLst/>
                        </a:rPr>
                        <a:t>0.01 </a:t>
                      </a:r>
                      <a:endParaRPr lang="en-IN" dirty="0">
                        <a:solidFill>
                          <a:schemeClr val="bg1"/>
                        </a:solidFill>
                      </a:endParaRPr>
                    </a:p>
                  </a:txBody>
                  <a:tcPr marL="68580" marR="68580" marT="0" marB="0">
                    <a:solidFill>
                      <a:srgbClr val="0070C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0.9 </a:t>
                      </a:r>
                      <a:endParaRPr lang="en-IN" dirty="0">
                        <a:solidFill>
                          <a:schemeClr val="bg1"/>
                        </a:solidFill>
                      </a:endParaRPr>
                    </a:p>
                  </a:txBody>
                  <a:tcPr marL="68580" marR="68580" marT="0" marB="0">
                    <a:solidFill>
                      <a:srgbClr val="0070C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solidFill>
                            <a:schemeClr val="bg1"/>
                          </a:solidFill>
                          <a:effectLst/>
                        </a:rPr>
                        <a:t>643</a:t>
                      </a:r>
                      <a:endParaRPr lang="en-IN" dirty="0">
                        <a:solidFill>
                          <a:schemeClr val="bg1"/>
                        </a:solidFill>
                      </a:endParaRPr>
                    </a:p>
                  </a:txBody>
                  <a:tcPr marL="68580" marR="68580" marT="0" marB="0">
                    <a:solidFill>
                      <a:srgbClr val="0070C0"/>
                    </a:solidFill>
                  </a:tcPr>
                </a:tc>
                <a:tc hMerge="1">
                  <a:txBody>
                    <a:bodyPr/>
                    <a:lstStyle/>
                    <a:p>
                      <a:endParaRPr lang="en-IN" dirty="0"/>
                    </a:p>
                  </a:txBody>
                  <a:tcPr marL="68580" marR="68580" marT="0" marB="0"/>
                </a:tc>
                <a:extLst>
                  <a:ext uri="{0D108BD9-81ED-4DB2-BD59-A6C34878D82A}">
                    <a16:rowId xmlns:a16="http://schemas.microsoft.com/office/drawing/2014/main" val="2092222795"/>
                  </a:ext>
                </a:extLst>
              </a:tr>
              <a:tr h="170340">
                <a:tc>
                  <a:txBody>
                    <a:bodyPr/>
                    <a:lstStyle/>
                    <a:p>
                      <a:pPr>
                        <a:lnSpc>
                          <a:spcPct val="107000"/>
                        </a:lnSpc>
                        <a:spcAft>
                          <a:spcPts val="800"/>
                        </a:spcAft>
                      </a:pPr>
                      <a:r>
                        <a:rPr lang="en-IN" sz="1000" kern="100" dirty="0">
                          <a:solidFill>
                            <a:schemeClr val="tx1"/>
                          </a:solidFill>
                          <a:effectLst/>
                        </a:rPr>
                        <a:t> Heavy</a:t>
                      </a:r>
                      <a:endParaRPr lang="en-IN"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3">
                  <a:txBody>
                    <a:bodyPr/>
                    <a:lstStyle/>
                    <a:p>
                      <a:pPr>
                        <a:lnSpc>
                          <a:spcPct val="107000"/>
                        </a:lnSpc>
                        <a:spcAft>
                          <a:spcPts val="800"/>
                        </a:spcAft>
                      </a:pPr>
                      <a:r>
                        <a:rPr lang="en-IN" sz="1000" kern="100" dirty="0">
                          <a:solidFill>
                            <a:schemeClr val="tx1"/>
                          </a:solidFill>
                          <a:effectLst/>
                        </a:rPr>
                        <a:t> Ser54, Arg99,Tyr101, Arg102</a:t>
                      </a:r>
                      <a:endParaRPr lang="en-IN"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 16</a:t>
                      </a:r>
                      <a:endParaRPr lang="en-IN" dirty="0"/>
                    </a:p>
                  </a:txBody>
                  <a:tcPr marL="68580" marR="68580" marT="0" marB="0"/>
                </a:tc>
                <a:tc>
                  <a:txBody>
                    <a:bodyPr/>
                    <a:lstStyle/>
                    <a:p>
                      <a:r>
                        <a:rPr lang="en-IN" sz="1000" kern="100">
                          <a:solidFill>
                            <a:schemeClr val="tx1"/>
                          </a:solidFill>
                          <a:effectLst/>
                        </a:rPr>
                        <a:t> 16</a:t>
                      </a:r>
                      <a:endParaRPr lang="en-IN">
                        <a:solidFill>
                          <a:schemeClr val="tx1"/>
                        </a:solidFill>
                      </a:endParaRPr>
                    </a:p>
                  </a:txBody>
                  <a:tcPr marL="68580" marR="68580" marT="0" marB="0">
                    <a:solidFill>
                      <a:schemeClr val="accent4">
                        <a:lumMod val="75000"/>
                      </a:schemeClr>
                    </a:solidFill>
                  </a:tcPr>
                </a:tc>
                <a:tc gridSpan="3">
                  <a:txBody>
                    <a:bodyPr/>
                    <a:lstStyle/>
                    <a:p>
                      <a:r>
                        <a:rPr lang="en-IN" sz="1000" kern="100" dirty="0">
                          <a:solidFill>
                            <a:schemeClr val="tx1"/>
                          </a:solidFill>
                          <a:effectLst/>
                        </a:rPr>
                        <a:t> </a:t>
                      </a:r>
                      <a:r>
                        <a:rPr lang="pt-BR" sz="1000" kern="100" dirty="0">
                          <a:solidFill>
                            <a:schemeClr val="tx1"/>
                          </a:solidFill>
                          <a:effectLst/>
                        </a:rPr>
                        <a:t>A,D,E,F,G,H,I,K,L,N,Q,R,S,T,V,W,Y</a:t>
                      </a:r>
                      <a:endParaRPr lang="en-IN" dirty="0">
                        <a:solidFill>
                          <a:schemeClr val="tx1"/>
                        </a:solidFill>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gridSpan="2">
                  <a:txBody>
                    <a:bodyPr/>
                    <a:lstStyle/>
                    <a:p>
                      <a:r>
                        <a:rPr lang="en-IN" sz="1000" kern="100" dirty="0">
                          <a:solidFill>
                            <a:schemeClr val="tx1"/>
                          </a:solidFill>
                          <a:effectLst/>
                        </a:rPr>
                        <a:t> 1</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0.005</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1000</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a:tc>
                <a:tc gridSpan="2">
                  <a:txBody>
                    <a:bodyPr/>
                    <a:lstStyle/>
                    <a:p>
                      <a:r>
                        <a:rPr lang="en-IN" sz="1000" kern="100" dirty="0">
                          <a:solidFill>
                            <a:schemeClr val="tx1"/>
                          </a:solidFill>
                          <a:effectLst/>
                        </a:rPr>
                        <a:t>0.05</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0.01</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0.9</a:t>
                      </a:r>
                      <a:endParaRPr lang="en-IN" dirty="0">
                        <a:solidFill>
                          <a:schemeClr val="tx1"/>
                        </a:solidFill>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solidFill>
                            <a:schemeClr val="tx1"/>
                          </a:solidFill>
                          <a:effectLst/>
                        </a:rPr>
                        <a:t>71</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extLst>
                  <a:ext uri="{0D108BD9-81ED-4DB2-BD59-A6C34878D82A}">
                    <a16:rowId xmlns:a16="http://schemas.microsoft.com/office/drawing/2014/main" val="2698093932"/>
                  </a:ext>
                </a:extLst>
              </a:tr>
              <a:tr h="170340">
                <a:tc>
                  <a:txBody>
                    <a:bodyPr/>
                    <a:lstStyle/>
                    <a:p>
                      <a:pPr>
                        <a:lnSpc>
                          <a:spcPct val="107000"/>
                        </a:lnSpc>
                        <a:spcAft>
                          <a:spcPts val="800"/>
                        </a:spcAft>
                      </a:pPr>
                      <a:r>
                        <a:rPr lang="en-IN" sz="1000" kern="100" dirty="0">
                          <a:effectLst/>
                        </a:rPr>
                        <a:t> Heavy*</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92D050"/>
                    </a:solidFill>
                  </a:tcPr>
                </a:tc>
                <a:tc gridSpan="3">
                  <a:txBody>
                    <a:bodyPr/>
                    <a:lstStyle/>
                    <a:p>
                      <a:pPr>
                        <a:lnSpc>
                          <a:spcPct val="107000"/>
                        </a:lnSpc>
                        <a:spcAft>
                          <a:spcPts val="800"/>
                        </a:spcAft>
                      </a:pPr>
                      <a:r>
                        <a:rPr lang="en-IN" sz="1000" kern="100" dirty="0">
                          <a:effectLst/>
                        </a:rPr>
                        <a:t> Ser54, Arg99,Tyr101, Arg102</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dirty="0">
                          <a:effectLst/>
                        </a:rPr>
                        <a:t> 16</a:t>
                      </a:r>
                      <a:endParaRPr lang="en-IN" dirty="0"/>
                    </a:p>
                  </a:txBody>
                  <a:tcPr marL="68580" marR="68580" marT="0" marB="0"/>
                </a:tc>
                <a:tc>
                  <a:txBody>
                    <a:bodyPr/>
                    <a:lstStyle/>
                    <a:p>
                      <a:r>
                        <a:rPr lang="en-IN" sz="1000" kern="100" dirty="0">
                          <a:effectLst/>
                        </a:rPr>
                        <a:t> 16</a:t>
                      </a:r>
                      <a:endParaRPr lang="en-IN" dirty="0"/>
                    </a:p>
                  </a:txBody>
                  <a:tcPr marL="68580" marR="68580" marT="0" marB="0">
                    <a:solidFill>
                      <a:srgbClr val="92D050"/>
                    </a:solidFill>
                  </a:tcPr>
                </a:tc>
                <a:tc gridSpan="3">
                  <a:txBody>
                    <a:bodyPr/>
                    <a:lstStyle/>
                    <a:p>
                      <a:r>
                        <a:rPr lang="en-IN" sz="1000" kern="100" dirty="0">
                          <a:effectLst/>
                        </a:rPr>
                        <a:t> </a:t>
                      </a:r>
                      <a:r>
                        <a:rPr lang="pt-BR" sz="1000" kern="100" dirty="0">
                          <a:effectLst/>
                        </a:rPr>
                        <a:t>A,D,E,F,G,H,I,K,L,N,Q,R,S,T,V,W,Y</a:t>
                      </a:r>
                      <a:endParaRPr lang="en-IN" dirty="0"/>
                    </a:p>
                  </a:txBody>
                  <a:tcPr marL="68580" marR="68580" marT="0" marB="0">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gridSpan="2">
                  <a:txBody>
                    <a:bodyPr/>
                    <a:lstStyle/>
                    <a:p>
                      <a:r>
                        <a:rPr lang="en-IN" sz="1000" kern="100" dirty="0">
                          <a:effectLst/>
                        </a:rPr>
                        <a:t> 1</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0.005</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1000</a:t>
                      </a:r>
                      <a:endParaRPr lang="en-IN" dirty="0"/>
                    </a:p>
                  </a:txBody>
                  <a:tcPr marL="68580" marR="68580" marT="0" marB="0">
                    <a:solidFill>
                      <a:srgbClr val="92D050"/>
                    </a:solidFill>
                  </a:tcPr>
                </a:tc>
                <a:tc hMerge="1">
                  <a:txBody>
                    <a:bodyPr/>
                    <a:lstStyle/>
                    <a:p>
                      <a:endParaRPr lang="en-IN"/>
                    </a:p>
                  </a:txBody>
                  <a:tcPr/>
                </a:tc>
                <a:tc gridSpan="2">
                  <a:txBody>
                    <a:bodyPr/>
                    <a:lstStyle/>
                    <a:p>
                      <a:r>
                        <a:rPr lang="en-IN" sz="1000" kern="100" dirty="0">
                          <a:effectLst/>
                        </a:rPr>
                        <a:t>0.05</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0.01 </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0.9</a:t>
                      </a:r>
                      <a:endParaRPr lang="en-IN" dirty="0"/>
                    </a:p>
                  </a:txBody>
                  <a:tcPr marL="68580" marR="68580" marT="0" marB="0">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17</a:t>
                      </a:r>
                      <a:endParaRPr lang="en-IN" dirty="0"/>
                    </a:p>
                  </a:txBody>
                  <a:tcPr marL="68580" marR="68580" marT="0" marB="0">
                    <a:solidFill>
                      <a:srgbClr val="92D050"/>
                    </a:solidFill>
                  </a:tcPr>
                </a:tc>
                <a:tc hMerge="1">
                  <a:txBody>
                    <a:bodyPr/>
                    <a:lstStyle/>
                    <a:p>
                      <a:endParaRPr lang="en-IN" dirty="0"/>
                    </a:p>
                  </a:txBody>
                  <a:tcPr marL="68580" marR="68580" marT="0" marB="0"/>
                </a:tc>
                <a:extLst>
                  <a:ext uri="{0D108BD9-81ED-4DB2-BD59-A6C34878D82A}">
                    <a16:rowId xmlns:a16="http://schemas.microsoft.com/office/drawing/2014/main" val="3795893834"/>
                  </a:ext>
                </a:extLst>
              </a:tr>
              <a:tr h="170340">
                <a:tc gridSpan="22">
                  <a:txBody>
                    <a:bodyPr/>
                    <a:lstStyle/>
                    <a:p>
                      <a:pPr>
                        <a:lnSpc>
                          <a:spcPct val="107000"/>
                        </a:lnSpc>
                        <a:spcAft>
                          <a:spcPts val="800"/>
                        </a:spcAft>
                      </a:pPr>
                      <a:r>
                        <a:rPr lang="en-IN" sz="1000" kern="100" dirty="0">
                          <a:effectLst/>
                        </a:rPr>
                        <a:t>Deep Q Learning</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A080F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4316210"/>
                  </a:ext>
                </a:extLst>
              </a:tr>
              <a:tr h="374992">
                <a:tc>
                  <a:txBody>
                    <a:bodyPr/>
                    <a:lstStyle/>
                    <a:p>
                      <a:pPr>
                        <a:lnSpc>
                          <a:spcPct val="107000"/>
                        </a:lnSpc>
                        <a:spcAft>
                          <a:spcPts val="800"/>
                        </a:spcAft>
                      </a:pPr>
                      <a:r>
                        <a:rPr lang="en-IN" sz="1000" kern="100" dirty="0">
                          <a:effectLst/>
                        </a:rPr>
                        <a:t>Chain</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nSpc>
                          <a:spcPct val="107000"/>
                        </a:lnSpc>
                        <a:spcAft>
                          <a:spcPts val="800"/>
                        </a:spcAft>
                      </a:pPr>
                      <a:r>
                        <a:rPr lang="en-IN" sz="1000" kern="100" dirty="0">
                          <a:effectLst/>
                        </a:rPr>
                        <a:t>Residues position</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nSpc>
                          <a:spcPct val="107000"/>
                        </a:lnSpc>
                        <a:spcAft>
                          <a:spcPts val="800"/>
                        </a:spcAft>
                      </a:pPr>
                      <a:r>
                        <a:rPr lang="en-IN" sz="1000" kern="100" dirty="0">
                          <a:effectLst/>
                        </a:rPr>
                        <a:t>No. of Mutation a.a.</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3">
                  <a:txBody>
                    <a:bodyPr/>
                    <a:lstStyle/>
                    <a:p>
                      <a:pPr>
                        <a:lnSpc>
                          <a:spcPct val="107000"/>
                        </a:lnSpc>
                        <a:spcAft>
                          <a:spcPts val="800"/>
                        </a:spcAft>
                      </a:pPr>
                      <a:r>
                        <a:rPr lang="en-IN" sz="1000" kern="100" dirty="0">
                          <a:effectLst/>
                        </a:rPr>
                        <a:t>Mutations Residues</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endParaRPr lang="en-IN"/>
                    </a:p>
                  </a:txBody>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endParaRPr lang="en-IN" dirty="0"/>
                    </a:p>
                  </a:txBody>
                  <a:tcPr marL="68580" marR="68580" marT="0" marB="0">
                    <a:solidFill>
                      <a:schemeClr val="accent5">
                        <a:lumMod val="20000"/>
                        <a:lumOff val="80000"/>
                      </a:schemeClr>
                    </a:solidFill>
                  </a:tcPr>
                </a:tc>
                <a:tc gridSpan="2">
                  <a:txBody>
                    <a:bodyPr/>
                    <a:lstStyle/>
                    <a:p>
                      <a:r>
                        <a:rPr lang="en-IN" sz="1000" kern="100" dirty="0">
                          <a:effectLst/>
                        </a:rPr>
                        <a:t>Exploration decay</a:t>
                      </a:r>
                      <a:endParaRPr lang="en-IN" dirty="0"/>
                    </a:p>
                  </a:txBody>
                  <a:tcPr marL="68580" marR="68580" marT="0" marB="0">
                    <a:solidFill>
                      <a:schemeClr val="accent5">
                        <a:lumMod val="20000"/>
                        <a:lumOff val="80000"/>
                      </a:schemeClr>
                    </a:solidFill>
                  </a:tcPr>
                </a:tc>
                <a:tc hMerge="1">
                  <a:txBody>
                    <a:bodyPr/>
                    <a:lstStyle/>
                    <a:p>
                      <a:r>
                        <a:rPr lang="en-IN" sz="1000" kern="100">
                          <a:effectLst/>
                        </a:rPr>
                        <a:t>Exploration decay</a:t>
                      </a:r>
                      <a:endParaRPr lang="en-IN" dirty="0"/>
                    </a:p>
                  </a:txBody>
                  <a:tcPr marL="68580" marR="68580" marT="0" marB="0"/>
                </a:tc>
                <a:tc gridSpan="2">
                  <a:txBody>
                    <a:bodyPr/>
                    <a:lstStyle/>
                    <a:p>
                      <a:r>
                        <a:rPr lang="en-IN" sz="1000" kern="100" dirty="0">
                          <a:effectLst/>
                        </a:rPr>
                        <a:t>Exploration decay interval</a:t>
                      </a:r>
                      <a:endParaRPr lang="en-IN" dirty="0"/>
                    </a:p>
                  </a:txBody>
                  <a:tcPr marL="68580" marR="68580" marT="0" marB="0">
                    <a:solidFill>
                      <a:schemeClr val="accent5">
                        <a:lumMod val="20000"/>
                        <a:lumOff val="80000"/>
                      </a:schemeClr>
                    </a:solidFill>
                  </a:tcPr>
                </a:tc>
                <a:tc hMerge="1">
                  <a:txBody>
                    <a:bodyPr/>
                    <a:lstStyle/>
                    <a:p>
                      <a:r>
                        <a:rPr lang="en-IN" sz="1000" kern="100" dirty="0">
                          <a:effectLst/>
                        </a:rPr>
                        <a:t>Exploration decay interval</a:t>
                      </a:r>
                      <a:endParaRPr lang="en-IN" dirty="0"/>
                    </a:p>
                  </a:txBody>
                  <a:tcPr marL="68580" marR="68580" marT="0" marB="0"/>
                </a:tc>
                <a:tc gridSpan="2">
                  <a:txBody>
                    <a:bodyPr/>
                    <a:lstStyle/>
                    <a:p>
                      <a:r>
                        <a:rPr lang="en-IN" sz="1000" kern="100" dirty="0">
                          <a:effectLst/>
                        </a:rPr>
                        <a:t>Minimum Exploration</a:t>
                      </a:r>
                      <a:endParaRPr lang="en-IN" dirty="0"/>
                    </a:p>
                  </a:txBody>
                  <a:tcPr marL="68580" marR="68580" marT="0" marB="0">
                    <a:solidFill>
                      <a:schemeClr val="accent5">
                        <a:lumMod val="20000"/>
                        <a:lumOff val="80000"/>
                      </a:schemeClr>
                    </a:solidFill>
                  </a:tcPr>
                </a:tc>
                <a:tc hMerge="1">
                  <a:txBody>
                    <a:bodyPr/>
                    <a:lstStyle/>
                    <a:p>
                      <a:r>
                        <a:rPr lang="en-IN" sz="1000" kern="100">
                          <a:effectLst/>
                        </a:rPr>
                        <a:t>Learning rate</a:t>
                      </a:r>
                      <a:endParaRPr lang="en-IN" dirty="0"/>
                    </a:p>
                  </a:txBody>
                  <a:tcPr marL="68580" marR="68580" marT="0" marB="0"/>
                </a:tc>
                <a:tc>
                  <a:txBody>
                    <a:bodyPr/>
                    <a:lstStyle/>
                    <a:p>
                      <a:r>
                        <a:rPr lang="en-IN" sz="1000" kern="100">
                          <a:effectLst/>
                        </a:rPr>
                        <a:t>Learning rate</a:t>
                      </a:r>
                      <a:endParaRPr lang="en-IN" dirty="0"/>
                    </a:p>
                  </a:txBody>
                  <a:tcPr marL="68580" marR="68580" marT="0" marB="0">
                    <a:solidFill>
                      <a:schemeClr val="accent5">
                        <a:lumMod val="20000"/>
                        <a:lumOff val="80000"/>
                      </a:schemeClr>
                    </a:solidFill>
                  </a:tcPr>
                </a:tc>
                <a:tc>
                  <a:txBody>
                    <a:bodyPr/>
                    <a:lstStyle/>
                    <a:p>
                      <a:pPr>
                        <a:lnSpc>
                          <a:spcPct val="107000"/>
                        </a:lnSpc>
                        <a:spcAft>
                          <a:spcPts val="800"/>
                        </a:spcAft>
                      </a:pPr>
                      <a:r>
                        <a:rPr lang="en-IN" sz="1000" kern="100">
                          <a:effectLst/>
                        </a:rPr>
                        <a:t>Discount factor</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2">
                  <a:txBody>
                    <a:bodyPr/>
                    <a:lstStyle/>
                    <a:p>
                      <a:r>
                        <a:rPr lang="en-IN" sz="1000" kern="100" dirty="0">
                          <a:effectLst/>
                        </a:rPr>
                        <a:t> Network Sync Rate</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dirty="0">
                          <a:effectLst/>
                        </a:rPr>
                        <a:t> Network Sync Rate</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a:effectLst/>
                        </a:rPr>
                        <a:t> Replay Memory Size</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 Replay Memory Size</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rPr>
                        <a:t>Mini Batch Size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Random Seed</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extLst>
                  <a:ext uri="{0D108BD9-81ED-4DB2-BD59-A6C34878D82A}">
                    <a16:rowId xmlns:a16="http://schemas.microsoft.com/office/drawing/2014/main" val="1151444553"/>
                  </a:ext>
                </a:extLst>
              </a:tr>
              <a:tr h="196205">
                <a:tc>
                  <a:txBody>
                    <a:bodyPr/>
                    <a:lstStyle/>
                    <a:p>
                      <a:pPr>
                        <a:lnSpc>
                          <a:spcPct val="107000"/>
                        </a:lnSpc>
                        <a:spcAft>
                          <a:spcPts val="800"/>
                        </a:spcAft>
                      </a:pPr>
                      <a:r>
                        <a:rPr lang="en-IN" sz="1000" kern="100" dirty="0">
                          <a:effectLst/>
                        </a:rPr>
                        <a:t> Heavy</a:t>
                      </a:r>
                    </a:p>
                  </a:txBody>
                  <a:tcPr marL="68580" marR="68580" marT="0" marB="0">
                    <a:solidFill>
                      <a:srgbClr val="FFFF00"/>
                    </a:solidFill>
                  </a:tcPr>
                </a:tc>
                <a:tc>
                  <a:txBody>
                    <a:bodyPr/>
                    <a:lstStyle/>
                    <a:p>
                      <a:pPr>
                        <a:lnSpc>
                          <a:spcPct val="107000"/>
                        </a:lnSpc>
                        <a:spcAft>
                          <a:spcPts val="800"/>
                        </a:spcAft>
                      </a:pPr>
                      <a:r>
                        <a:rPr lang="en-IN" sz="1000" kern="100" dirty="0">
                          <a:effectLst/>
                        </a:rPr>
                        <a:t>  Tyr33, Ser54, Arg99</a:t>
                      </a:r>
                    </a:p>
                  </a:txBody>
                  <a:tcPr marL="68580" marR="68580" marT="0" marB="0">
                    <a:solidFill>
                      <a:srgbClr val="FFFF00"/>
                    </a:solidFill>
                  </a:tcPr>
                </a:tc>
                <a:tc>
                  <a:txBody>
                    <a:bodyPr/>
                    <a:lstStyle/>
                    <a:p>
                      <a:pPr>
                        <a:lnSpc>
                          <a:spcPct val="107000"/>
                        </a:lnSpc>
                        <a:spcAft>
                          <a:spcPts val="800"/>
                        </a:spcAft>
                      </a:pPr>
                      <a:r>
                        <a:rPr lang="en-IN" sz="1000" kern="100" dirty="0">
                          <a:effectLst/>
                        </a:rPr>
                        <a:t> 17</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gridSpan="3">
                  <a:txBody>
                    <a:bodyPr/>
                    <a:lstStyle/>
                    <a:p>
                      <a:pPr>
                        <a:lnSpc>
                          <a:spcPct val="107000"/>
                        </a:lnSpc>
                        <a:spcAft>
                          <a:spcPts val="800"/>
                        </a:spcAft>
                      </a:pPr>
                      <a:r>
                        <a:rPr lang="en-IN" sz="1000" kern="100" dirty="0">
                          <a:effectLst/>
                        </a:rPr>
                        <a:t>A,D,E,F,G,H,I,K,L,N,Q,R,S,T,V,W,Y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hMerge="1">
                  <a:txBody>
                    <a:bodyPr/>
                    <a:lstStyle/>
                    <a:p>
                      <a:endParaRPr lang="en-IN"/>
                    </a:p>
                  </a:txBody>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 1</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gridSpan="2">
                  <a:txBody>
                    <a:bodyPr/>
                    <a:lstStyle/>
                    <a:p>
                      <a:pPr>
                        <a:lnSpc>
                          <a:spcPct val="107000"/>
                        </a:lnSpc>
                        <a:spcAft>
                          <a:spcPts val="800"/>
                        </a:spcAft>
                      </a:pPr>
                      <a:r>
                        <a:rPr lang="en-IN" sz="1000" kern="100" dirty="0">
                          <a:effectLst/>
                        </a:rPr>
                        <a:t> 0.01</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1000</a:t>
                      </a:r>
                    </a:p>
                  </a:txBody>
                  <a:tcPr marL="68580" marR="68580" marT="0" marB="0">
                    <a:solidFill>
                      <a:srgbClr val="FFFF0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0.01</a:t>
                      </a:r>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0.01 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nSpc>
                          <a:spcPct val="107000"/>
                        </a:lnSpc>
                        <a:spcAft>
                          <a:spcPts val="800"/>
                        </a:spcAft>
                      </a:pPr>
                      <a:r>
                        <a:rPr lang="en-IN" sz="1000" kern="100" dirty="0">
                          <a:effectLst/>
                        </a:rPr>
                        <a:t>0.9 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gridSpan="2">
                  <a:txBody>
                    <a:bodyPr/>
                    <a:lstStyle/>
                    <a:p>
                      <a:r>
                        <a:rPr lang="en-IN" sz="1000" kern="100" dirty="0">
                          <a:effectLst/>
                        </a:rPr>
                        <a:t>5000 </a:t>
                      </a:r>
                      <a:endParaRPr lang="en-IN" dirty="0"/>
                    </a:p>
                  </a:txBody>
                  <a:tcPr marL="68580" marR="68580" marT="0" marB="0">
                    <a:solidFill>
                      <a:srgbClr val="FFFF0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5000 </a:t>
                      </a:r>
                      <a:endParaRPr lang="en-IN" dirty="0"/>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rPr>
                        <a:t>200 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extLst>
                  <a:ext uri="{0D108BD9-81ED-4DB2-BD59-A6C34878D82A}">
                    <a16:rowId xmlns:a16="http://schemas.microsoft.com/office/drawing/2014/main" val="396696521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50" name="Picture 26">
            <a:extLst>
              <a:ext uri="{FF2B5EF4-FFF2-40B4-BE49-F238E27FC236}">
                <a16:creationId xmlns:a16="http://schemas.microsoft.com/office/drawing/2014/main" id="{FB12A206-0FB8-94AD-E69D-83C032269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85" r="5658" b="4316"/>
          <a:stretch/>
        </p:blipFill>
        <p:spPr bwMode="auto">
          <a:xfrm>
            <a:off x="22581803" y="28228624"/>
            <a:ext cx="3138304" cy="263065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8" name="Google Shape;68;p13"/>
          <p:cNvPicPr preferRelativeResize="0"/>
          <p:nvPr/>
        </p:nvPicPr>
        <p:blipFill rotWithShape="1">
          <a:blip r:embed="rId4">
            <a:alphaModFix/>
          </a:blip>
          <a:srcRect/>
          <a:stretch/>
        </p:blipFill>
        <p:spPr>
          <a:xfrm>
            <a:off x="26076766" y="11923381"/>
            <a:ext cx="6554636" cy="8184707"/>
          </a:xfrm>
          <a:prstGeom prst="rect">
            <a:avLst/>
          </a:prstGeom>
          <a:noFill/>
          <a:ln>
            <a:noFill/>
          </a:ln>
        </p:spPr>
      </p:pic>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5"/>
          <a:srcRect b="11119"/>
          <a:stretch/>
        </p:blipFill>
        <p:spPr>
          <a:xfrm rot="5400000">
            <a:off x="3242728" y="26502939"/>
            <a:ext cx="10391857" cy="6157631"/>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6"/>
          <a:stretch>
            <a:fillRect/>
          </a:stretch>
        </p:blipFill>
        <p:spPr>
          <a:xfrm>
            <a:off x="4255286" y="18106037"/>
            <a:ext cx="7315575" cy="2792015"/>
          </a:xfrm>
          <a:prstGeom prst="rect">
            <a:avLst/>
          </a:prstGeom>
        </p:spPr>
      </p:pic>
      <p:sp>
        <p:nvSpPr>
          <p:cNvPr id="56" name="Google Shape;56;p13"/>
          <p:cNvSpPr/>
          <p:nvPr/>
        </p:nvSpPr>
        <p:spPr>
          <a:xfrm>
            <a:off x="117879" y="463025"/>
            <a:ext cx="32367699" cy="4582822"/>
          </a:xfrm>
          <a:prstGeom prst="rect">
            <a:avLst/>
          </a:prstGeom>
          <a:solidFill>
            <a:srgbClr val="7030A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a:t>
            </a:r>
            <a:r>
              <a:rPr lang="en-US" sz="3600" i="1" dirty="0">
                <a:solidFill>
                  <a:srgbClr val="FFFFFF"/>
                </a:solidFill>
                <a:latin typeface="Times New Roman"/>
                <a:ea typeface="Times New Roman"/>
                <a:cs typeface="Times New Roman"/>
                <a:sym typeface="Times New Roman"/>
              </a:rPr>
              <a:t> Prof. Subhashini Srinivasan, Dr.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7">
            <a:alphaModFix/>
          </a:blip>
          <a:srcRect l="8166" r="13161"/>
          <a:stretch/>
        </p:blipFill>
        <p:spPr>
          <a:xfrm>
            <a:off x="1394904" y="2338221"/>
            <a:ext cx="4575896" cy="1857400"/>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117880" y="5275625"/>
            <a:ext cx="12210546"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11683860" y="42753435"/>
            <a:ext cx="20857888" cy="426266"/>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809400"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651000" cy="9066000"/>
          </a:xfrm>
          <a:prstGeom prst="rect">
            <a:avLst/>
          </a:prstGeom>
          <a:noFill/>
          <a:ln>
            <a:noFill/>
          </a:ln>
        </p:spPr>
        <p:txBody>
          <a:bodyPr spcFirstLastPara="1" wrap="square" lIns="91425" tIns="91425" rIns="91425" bIns="91425" anchor="t" anchorCtr="0">
            <a:noAutofit/>
          </a:bodyPr>
          <a:lstStyle/>
          <a:p>
            <a:pPr marL="92075" lvl="0" algn="just" rtl="0">
              <a:spcBef>
                <a:spcPts val="0"/>
              </a:spcBef>
              <a:spcAft>
                <a:spcPts val="0"/>
              </a:spcAft>
              <a:buNone/>
            </a:pPr>
            <a:r>
              <a:rPr lang="en-IN" sz="2600" dirty="0">
                <a:solidFill>
                  <a:schemeClr val="dk1"/>
                </a:solidFill>
                <a:latin typeface="+mn-lt"/>
              </a:rPr>
              <a:t>Somatic Hypermutations (SHM) are an important part of the affinity maturation (AM) in B-cells. </a:t>
            </a:r>
          </a:p>
          <a:p>
            <a:pPr marL="92075" lvl="0" algn="just" rtl="0">
              <a:spcBef>
                <a:spcPts val="0"/>
              </a:spcBef>
              <a:spcAft>
                <a:spcPts val="0"/>
              </a:spcAft>
              <a:buNone/>
            </a:pPr>
            <a:r>
              <a:rPr lang="en-IN" sz="2600" dirty="0">
                <a:solidFill>
                  <a:schemeClr val="dk1"/>
                </a:solidFill>
                <a:latin typeface="+mn-lt"/>
              </a:rPr>
              <a:t>We express the biological process of AM as a Markov decision process (MDP), creating a RL model of SHM and AM. </a:t>
            </a:r>
          </a:p>
          <a:p>
            <a:pPr marL="92075" lvl="0" algn="just" rtl="0">
              <a:spcBef>
                <a:spcPts val="0"/>
              </a:spcBef>
              <a:spcAft>
                <a:spcPts val="0"/>
              </a:spcAft>
              <a:buNone/>
            </a:pPr>
            <a:r>
              <a:rPr lang="en-IN" sz="2600" dirty="0">
                <a:solidFill>
                  <a:schemeClr val="dk1"/>
                </a:solidFill>
                <a:latin typeface="+mn-lt"/>
              </a:rPr>
              <a:t>Model Assumptions: </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relative configuration of PD1-Pembro complex remains the same irrespective of the type of amino acids mutations </a:t>
            </a:r>
            <a:r>
              <a:rPr lang="en-US" sz="2600" dirty="0">
                <a:solidFill>
                  <a:schemeClr val="dk1"/>
                </a:solidFill>
                <a:latin typeface="+mn-lt"/>
              </a:rPr>
              <a:t>at the 17 positions</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3D folds of light and heavy chains are not disrupted by the mutations in loops</a:t>
            </a:r>
            <a:r>
              <a:rPr lang="en-US" sz="2600" dirty="0">
                <a:solidFill>
                  <a:schemeClr val="dk1"/>
                </a:solidFill>
                <a:latin typeface="+mn-lt"/>
              </a:rPr>
              <a:t> on Pembro</a:t>
            </a:r>
            <a:endParaRPr lang="en-IN" sz="26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6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600" dirty="0">
                <a:solidFill>
                  <a:srgbClr val="1A1A1A"/>
                </a:solidFill>
              </a:rPr>
              <a:t>We use Q-Learning in RL to model SHM on a reduced state space to provide better binding affinity antibodies. We validated the structure of the antibodies predicted by the RL model using AlphaFold2 and inter-residue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11625659" y="43126238"/>
            <a:ext cx="1988613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800" dirty="0">
                <a:solidFill>
                  <a:schemeClr val="dk1"/>
                </a:solidFill>
                <a:latin typeface="+mn-lt"/>
              </a:rPr>
              <a:t>This study is supported by Dept. of electronics, IT, BT and S&amp;T, Government of Karnataka. We would also like to extend our gratitude to the faculty of IBAB and Mr. </a:t>
            </a:r>
            <a:r>
              <a:rPr lang="pt-BR" sz="1800" dirty="0">
                <a:solidFill>
                  <a:schemeClr val="dk1"/>
                </a:solidFill>
                <a:latin typeface="+mn-lt"/>
              </a:rPr>
              <a:t>Balakrishna Prabhu B N, Ms. Namita Menon, </a:t>
            </a:r>
            <a:r>
              <a:rPr lang="en-IN" sz="1800" b="0" i="0" u="none" strike="noStrike" dirty="0">
                <a:solidFill>
                  <a:srgbClr val="000000"/>
                </a:solidFill>
                <a:effectLst/>
                <a:latin typeface="+mn-lt"/>
              </a:rPr>
              <a:t>Mr. Yash Chindarkar </a:t>
            </a:r>
            <a:r>
              <a:rPr lang="pt-BR" sz="1800" dirty="0">
                <a:solidFill>
                  <a:schemeClr val="dk1"/>
                </a:solidFill>
                <a:latin typeface="+mn-lt"/>
              </a:rPr>
              <a:t>and </a:t>
            </a:r>
            <a:r>
              <a:rPr lang="en" sz="1800" dirty="0">
                <a:solidFill>
                  <a:schemeClr val="dk1"/>
                </a:solidFill>
                <a:latin typeface="+mn-lt"/>
              </a:rPr>
              <a:t>Ms. Apoorva Ganesh for their contribution and guidance.</a:t>
            </a:r>
            <a:endParaRPr sz="1800" dirty="0">
              <a:latin typeface="+mn-lt"/>
            </a:endParaRPr>
          </a:p>
        </p:txBody>
      </p:sp>
      <p:pic>
        <p:nvPicPr>
          <p:cNvPr id="64" name="Google Shape;64;p13"/>
          <p:cNvPicPr preferRelativeResize="0"/>
          <p:nvPr/>
        </p:nvPicPr>
        <p:blipFill rotWithShape="1">
          <a:blip r:embed="rId8">
            <a:alphaModFix/>
          </a:blip>
          <a:srcRect l="34123" r="34538"/>
          <a:stretch/>
        </p:blipFill>
        <p:spPr>
          <a:xfrm>
            <a:off x="21156950" y="12219849"/>
            <a:ext cx="5162588" cy="6028817"/>
          </a:xfrm>
          <a:prstGeom prst="rect">
            <a:avLst/>
          </a:prstGeom>
          <a:noFill/>
          <a:ln>
            <a:noFill/>
          </a:ln>
        </p:spPr>
      </p:pic>
      <p:sp>
        <p:nvSpPr>
          <p:cNvPr id="65" name="Google Shape;65;p13"/>
          <p:cNvSpPr txBox="1"/>
          <p:nvPr/>
        </p:nvSpPr>
        <p:spPr>
          <a:xfrm>
            <a:off x="21653515" y="18120380"/>
            <a:ext cx="5162588"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a:t>
            </a:r>
          </a:p>
          <a:p>
            <a:pPr marL="0" lvl="0" indent="0" algn="l" rtl="0">
              <a:spcBef>
                <a:spcPts val="0"/>
              </a:spcBef>
              <a:spcAft>
                <a:spcPts val="0"/>
              </a:spcAft>
              <a:buNone/>
            </a:pPr>
            <a:r>
              <a:rPr lang="en" sz="1800" dirty="0">
                <a:solidFill>
                  <a:schemeClr val="dk1"/>
                </a:solidFill>
              </a:rPr>
              <a:t>		(PD1-Antigen)</a:t>
            </a:r>
            <a:endParaRPr sz="1800" dirty="0">
              <a:solidFill>
                <a:schemeClr val="dk1"/>
              </a:solidFill>
            </a:endParaRPr>
          </a:p>
        </p:txBody>
      </p:sp>
      <p:sp>
        <p:nvSpPr>
          <p:cNvPr id="66" name="Google Shape;66;p13"/>
          <p:cNvSpPr/>
          <p:nvPr/>
        </p:nvSpPr>
        <p:spPr>
          <a:xfrm>
            <a:off x="117879" y="16444908"/>
            <a:ext cx="11982000" cy="775200"/>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sp>
        <p:nvSpPr>
          <p:cNvPr id="67" name="Google Shape;67;p13"/>
          <p:cNvSpPr/>
          <p:nvPr/>
        </p:nvSpPr>
        <p:spPr>
          <a:xfrm>
            <a:off x="11847859" y="21005881"/>
            <a:ext cx="20637720" cy="619056"/>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grpSp>
        <p:nvGrpSpPr>
          <p:cNvPr id="70" name="Google Shape;70;p13"/>
          <p:cNvGrpSpPr/>
          <p:nvPr/>
        </p:nvGrpSpPr>
        <p:grpSpPr>
          <a:xfrm>
            <a:off x="12636489" y="14443682"/>
            <a:ext cx="9508658" cy="7231747"/>
            <a:chOff x="11342150" y="16721775"/>
            <a:chExt cx="9321300" cy="6234265"/>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12154820" y="20886534"/>
              <a:ext cx="8391281" cy="206950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Markov decision process (MDP), </a:t>
              </a:r>
            </a:p>
            <a:p>
              <a:pPr marL="0" lvl="0" indent="0" rtl="0">
                <a:spcBef>
                  <a:spcPts val="0"/>
                </a:spcBef>
                <a:spcAft>
                  <a:spcPts val="0"/>
                </a:spcAft>
                <a:buNone/>
              </a:pP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a:t>
              </a:r>
            </a:p>
            <a:p>
              <a:pPr marL="0" lvl="0" indent="0" rtl="0">
                <a:spcBef>
                  <a:spcPts val="0"/>
                </a:spcBef>
                <a:spcAft>
                  <a:spcPts val="0"/>
                </a:spcAft>
                <a:buNone/>
              </a:pP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a:t>
              </a:r>
            </a:p>
            <a:p>
              <a:pPr marL="0" lvl="0" indent="0" rtl="0">
                <a:spcBef>
                  <a:spcPts val="0"/>
                </a:spcBef>
                <a:spcAft>
                  <a:spcPts val="0"/>
                </a:spcAft>
                <a:buNone/>
              </a:pP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a:t>
              </a:r>
            </a:p>
            <a:p>
              <a:pPr marL="0" lvl="0" indent="0"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Pembrolizumab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5" name="Google Shape;75;p13"/>
          <p:cNvSpPr/>
          <p:nvPr/>
        </p:nvSpPr>
        <p:spPr>
          <a:xfrm>
            <a:off x="11856104" y="39284565"/>
            <a:ext cx="20627469" cy="1743235"/>
          </a:xfrm>
          <a:prstGeom prst="rect">
            <a:avLst/>
          </a:prstGeom>
          <a:noFill/>
          <a:ln>
            <a:noFill/>
          </a:ln>
        </p:spPr>
        <p:txBody>
          <a:bodyPr spcFirstLastPara="1" wrap="square" lIns="91425" tIns="91425" rIns="91425" bIns="91425" anchor="t" anchorCtr="0">
            <a:noAutofit/>
          </a:bodyPr>
          <a:lstStyle/>
          <a:p>
            <a:pPr algn="just">
              <a:buClr>
                <a:schemeClr val="dk1"/>
              </a:buClr>
              <a:buSzPts val="1100"/>
            </a:pPr>
            <a:r>
              <a:rPr lang="en-IN" sz="1800" b="1" dirty="0">
                <a:solidFill>
                  <a:schemeClr val="dk1"/>
                </a:solidFill>
              </a:rPr>
              <a:t>Figure 5. A a </a:t>
            </a:r>
            <a:r>
              <a:rPr lang="en-IN" sz="1800" dirty="0">
                <a:solidFill>
                  <a:schemeClr val="dk1"/>
                </a:solidFill>
              </a:rPr>
              <a:t>RL</a:t>
            </a:r>
            <a:r>
              <a:rPr lang="en-IN" sz="1800" b="1" dirty="0">
                <a:solidFill>
                  <a:schemeClr val="dk1"/>
                </a:solidFill>
              </a:rPr>
              <a:t> </a:t>
            </a:r>
            <a:r>
              <a:rPr lang="en-IN" sz="1800" dirty="0">
                <a:solidFill>
                  <a:schemeClr val="dk1"/>
                </a:solidFill>
              </a:rPr>
              <a:t>SHM simulations, </a:t>
            </a:r>
            <a:r>
              <a:rPr lang="en-IN" sz="1800" b="1" dirty="0">
                <a:solidFill>
                  <a:schemeClr val="dk1"/>
                </a:solidFill>
              </a:rPr>
              <a:t>A b </a:t>
            </a:r>
            <a:r>
              <a:rPr lang="en-IN" sz="1800" dirty="0">
                <a:solidFill>
                  <a:schemeClr val="dk1"/>
                </a:solidFill>
              </a:rPr>
              <a:t>Higher Binding affinity(BA) states after AlphaFold2(AF)</a:t>
            </a:r>
            <a:r>
              <a:rPr lang="en-IN" sz="1800" dirty="0">
                <a:solidFill>
                  <a:schemeClr val="tx1"/>
                </a:solidFill>
                <a:latin typeface="+mn-lt"/>
              </a:rPr>
              <a:t>, </a:t>
            </a:r>
            <a:r>
              <a:rPr lang="en-IN" sz="1800" b="1" dirty="0">
                <a:solidFill>
                  <a:srgbClr val="FF0000"/>
                </a:solidFill>
              </a:rPr>
              <a:t>Red</a:t>
            </a:r>
            <a:r>
              <a:rPr lang="en-IN" sz="1800" dirty="0">
                <a:solidFill>
                  <a:srgbClr val="FF0000"/>
                </a:solidFill>
              </a:rPr>
              <a:t>:</a:t>
            </a:r>
            <a:r>
              <a:rPr lang="en-IN" sz="1800" dirty="0">
                <a:solidFill>
                  <a:schemeClr val="tx1"/>
                </a:solidFill>
              </a:rPr>
              <a:t> Using Soft-Max: Mutating 3 residues on Heavy chain into 17 residues, </a:t>
            </a:r>
            <a:r>
              <a:rPr lang="en-IN" sz="1800" b="1" dirty="0">
                <a:solidFill>
                  <a:schemeClr val="accent1">
                    <a:lumMod val="75000"/>
                  </a:schemeClr>
                </a:solidFill>
              </a:rPr>
              <a:t>Blue</a:t>
            </a:r>
            <a:r>
              <a:rPr lang="en-IN" sz="1800" dirty="0">
                <a:solidFill>
                  <a:schemeClr val="tx1"/>
                </a:solidFill>
              </a:rPr>
              <a:t>: Epsilon Greedy: Mutating 6 residues in Light chain into 6 a.a. </a:t>
            </a:r>
            <a:r>
              <a:rPr lang="en-IN" sz="1800" dirty="0">
                <a:solidFill>
                  <a:schemeClr val="accent4">
                    <a:lumMod val="75000"/>
                  </a:schemeClr>
                </a:solidFill>
              </a:rPr>
              <a:t>Orange: </a:t>
            </a:r>
            <a:r>
              <a:rPr lang="en-IN" sz="1800" dirty="0">
                <a:solidFill>
                  <a:schemeClr val="tx1"/>
                </a:solidFill>
              </a:rPr>
              <a:t>Epsilon greedy: Mutating 4 residues in Heavy chain into 16 a.a. </a:t>
            </a:r>
            <a:r>
              <a:rPr lang="en-IN" sz="1800" b="1" dirty="0">
                <a:solidFill>
                  <a:srgbClr val="92D050"/>
                </a:solidFill>
              </a:rPr>
              <a:t>Green</a:t>
            </a:r>
            <a:r>
              <a:rPr lang="en-IN" sz="1800" dirty="0">
                <a:solidFill>
                  <a:schemeClr val="accent6">
                    <a:lumMod val="50000"/>
                  </a:schemeClr>
                </a:solidFill>
              </a:rPr>
              <a:t>: </a:t>
            </a:r>
            <a:r>
              <a:rPr lang="en-IN" sz="1800" dirty="0">
                <a:solidFill>
                  <a:schemeClr val="tx1"/>
                </a:solidFill>
              </a:rPr>
              <a:t>Mutating 4 residues in Heavy chain into 16 a.a. with constraint looping </a:t>
            </a:r>
            <a:r>
              <a:rPr lang="en-IN" sz="1800" dirty="0">
                <a:solidFill>
                  <a:schemeClr val="accent6">
                    <a:lumMod val="50000"/>
                  </a:schemeClr>
                </a:solidFill>
              </a:rPr>
              <a:t>Yellow: </a:t>
            </a:r>
            <a:r>
              <a:rPr lang="en-IN" sz="1800" dirty="0">
                <a:solidFill>
                  <a:schemeClr val="tx1"/>
                </a:solidFill>
              </a:rPr>
              <a:t>DQL: Epsilon Greedy: mutating 3 residues on Heavy chain into 17 a.a. </a:t>
            </a:r>
            <a:r>
              <a:rPr lang="en-IN" sz="1800" b="1" dirty="0">
                <a:solidFill>
                  <a:schemeClr val="tx1"/>
                </a:solidFill>
                <a:latin typeface="+mn-lt"/>
              </a:rPr>
              <a:t>B </a:t>
            </a:r>
            <a:r>
              <a:rPr lang="en-IN" sz="1800" dirty="0">
                <a:solidFill>
                  <a:schemeClr val="tx1"/>
                </a:solidFill>
                <a:latin typeface="+mn-lt"/>
              </a:rPr>
              <a:t>AF predicted structures aligned with Pembro and their corresponding C-alpha distance plots</a:t>
            </a:r>
            <a:r>
              <a:rPr lang="en-IN" sz="1800" b="1" dirty="0">
                <a:solidFill>
                  <a:schemeClr val="tx1"/>
                </a:solidFill>
                <a:latin typeface="+mn-lt"/>
              </a:rPr>
              <a:t> </a:t>
            </a:r>
            <a:r>
              <a:rPr lang="en-IN" sz="1800" b="1" dirty="0">
                <a:solidFill>
                  <a:srgbClr val="7030A0"/>
                </a:solidFill>
                <a:latin typeface="+mn-lt"/>
              </a:rPr>
              <a:t>Purple: </a:t>
            </a:r>
            <a:r>
              <a:rPr lang="en-IN" sz="1800" dirty="0">
                <a:solidFill>
                  <a:schemeClr val="dk1"/>
                </a:solidFill>
                <a:latin typeface="+mn-lt"/>
              </a:rPr>
              <a:t>DDDSGDTYYNSNTNRYR (Folded Properly) </a:t>
            </a:r>
            <a:r>
              <a:rPr lang="en-IN" sz="1800" b="1" dirty="0">
                <a:solidFill>
                  <a:srgbClr val="FF0000"/>
                </a:solidFill>
                <a:latin typeface="+mn-lt"/>
              </a:rPr>
              <a:t>Red</a:t>
            </a:r>
            <a:r>
              <a:rPr lang="en-IN" sz="1800" b="1" dirty="0">
                <a:solidFill>
                  <a:schemeClr val="tx1"/>
                </a:solidFill>
                <a:latin typeface="+mn-lt"/>
              </a:rPr>
              <a:t>: </a:t>
            </a:r>
            <a:r>
              <a:rPr lang="en-IN" sz="1800" b="0" i="0" u="none" strike="noStrike" dirty="0">
                <a:solidFill>
                  <a:srgbClr val="000000"/>
                </a:solidFill>
                <a:effectLst/>
                <a:latin typeface="+mn-lt"/>
              </a:rPr>
              <a:t>SYYYSDTWYNYNTNGYR (improper folding) </a:t>
            </a:r>
            <a:endParaRPr lang="en-IN" sz="1800" b="1" dirty="0">
              <a:solidFill>
                <a:schemeClr val="accent6">
                  <a:lumMod val="50000"/>
                </a:schemeClr>
              </a:solidFill>
              <a:latin typeface="+mn-lt"/>
            </a:endParaRPr>
          </a:p>
          <a:p>
            <a:pPr marL="0" lvl="0" indent="0" algn="just" rtl="0">
              <a:spcBef>
                <a:spcPts val="0"/>
              </a:spcBef>
              <a:spcAft>
                <a:spcPts val="0"/>
              </a:spcAft>
              <a:buClr>
                <a:schemeClr val="dk1"/>
              </a:buClr>
              <a:buSzPts val="1100"/>
              <a:buFont typeface="Arial"/>
              <a:buNone/>
            </a:pPr>
            <a:endParaRPr sz="1800" b="1" dirty="0">
              <a:solidFill>
                <a:schemeClr val="accent6">
                  <a:lumMod val="50000"/>
                </a:schemeClr>
              </a:solidFill>
            </a:endParaRPr>
          </a:p>
        </p:txBody>
      </p:sp>
      <p:sp>
        <p:nvSpPr>
          <p:cNvPr id="77" name="Google Shape;77;p13"/>
          <p:cNvSpPr/>
          <p:nvPr/>
        </p:nvSpPr>
        <p:spPr>
          <a:xfrm>
            <a:off x="22721408" y="5300453"/>
            <a:ext cx="9946174"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22762432" y="6223413"/>
            <a:ext cx="9563776" cy="2893069"/>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6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6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600" dirty="0">
                <a:latin typeface="+mn-lt"/>
              </a:rPr>
              <a:t>Protein Language Models (PLM) can be employed in conjunction with our SHM-RL model for drug discovery.</a:t>
            </a:r>
            <a:endParaRPr lang="en-US" sz="2600" b="0" i="0" u="none" strike="noStrike" dirty="0">
              <a:solidFill>
                <a:srgbClr val="000000"/>
              </a:solidFill>
              <a:effectLst/>
              <a:latin typeface="+mn-lt"/>
            </a:endParaRPr>
          </a:p>
        </p:txBody>
      </p:sp>
      <p:sp>
        <p:nvSpPr>
          <p:cNvPr id="112" name="Google Shape;112;p13"/>
          <p:cNvSpPr/>
          <p:nvPr/>
        </p:nvSpPr>
        <p:spPr>
          <a:xfrm>
            <a:off x="11683860" y="41027800"/>
            <a:ext cx="20720813" cy="459229"/>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11567356" y="41446382"/>
            <a:ext cx="20837217" cy="1096525"/>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16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1600" b="0" i="1" u="none" strike="noStrike" dirty="0">
                <a:solidFill>
                  <a:srgbClr val="000000"/>
                </a:solidFill>
                <a:effectLst/>
                <a:latin typeface="+mn-lt"/>
              </a:rPr>
              <a:t>Frontiers in Immunology</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13</a:t>
            </a:r>
            <a:r>
              <a:rPr lang="en-US" sz="1600" b="0" i="0" u="none" strike="noStrike" dirty="0">
                <a:solidFill>
                  <a:srgbClr val="000000"/>
                </a:solidFill>
                <a:effectLst/>
                <a:latin typeface="+mn-lt"/>
              </a:rPr>
              <a:t>. </a:t>
            </a:r>
            <a:r>
              <a:rPr lang="en-US" sz="1600" b="0" i="0" u="none" strike="noStrike" dirty="0">
                <a:solidFill>
                  <a:srgbClr val="000000"/>
                </a:solidFill>
                <a:effectLst/>
                <a:latin typeface="+mn-lt"/>
                <a:hlinkClick r:id="rId9"/>
              </a:rPr>
              <a:t>https://doi.org/10.3389/FIMMU.2022.1029167</a:t>
            </a:r>
            <a:r>
              <a:rPr lang="en-US" sz="1600" b="0" i="0" u="none" strike="noStrike" dirty="0">
                <a:solidFill>
                  <a:srgbClr val="000000"/>
                </a:solidFill>
                <a:effectLst/>
                <a:latin typeface="+mn-lt"/>
              </a:rPr>
              <a:t> </a:t>
            </a: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1600" dirty="0">
                <a:solidFill>
                  <a:schemeClr val="dk1"/>
                </a:solidFill>
                <a:latin typeface="+mn-lt"/>
              </a:rPr>
              <a:t>Horita, Shoichiro, et al. "High-resolution crystal structure of the therapeutic antibody pembrolizumab bound to the human PD-1." </a:t>
            </a:r>
            <a:r>
              <a:rPr lang="en" sz="1600" i="1" dirty="0">
                <a:solidFill>
                  <a:schemeClr val="dk1"/>
                </a:solidFill>
                <a:latin typeface="+mn-lt"/>
              </a:rPr>
              <a:t>Scientific reports</a:t>
            </a:r>
            <a:r>
              <a:rPr lang="en" sz="1600" dirty="0">
                <a:solidFill>
                  <a:schemeClr val="dk1"/>
                </a:solidFill>
                <a:latin typeface="+mn-lt"/>
              </a:rPr>
              <a:t> 6.1 (2016): 35297</a:t>
            </a:r>
          </a:p>
          <a:p>
            <a:pPr marL="457200" indent="-323850" algn="just">
              <a:buClr>
                <a:schemeClr val="dk1"/>
              </a:buClr>
              <a:buSzPts val="1500"/>
              <a:buFont typeface="Arial"/>
              <a:buChar char="●"/>
            </a:pPr>
            <a:r>
              <a:rPr lang="en-US" sz="1600" dirty="0">
                <a:latin typeface="+mn-lt"/>
              </a:rPr>
              <a:t>Sutton, R. S., &amp; Barto, A. G. (2018). Reinforcement learning: An introduction, 2nd ed. In </a:t>
            </a:r>
            <a:r>
              <a:rPr lang="en-US" sz="1600" i="1" dirty="0">
                <a:latin typeface="+mn-lt"/>
              </a:rPr>
              <a:t>Reinforcement learning: An introduction, 2nd ed.</a:t>
            </a:r>
            <a:r>
              <a:rPr lang="en-US" sz="1600" dirty="0">
                <a:latin typeface="+mn-lt"/>
              </a:rPr>
              <a:t> The MIT Press.</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r>
              <a:rPr lang="en-US" sz="1600" b="0" i="0" u="none" strike="noStrike" dirty="0">
                <a:solidFill>
                  <a:srgbClr val="000000"/>
                </a:solidFill>
                <a:effectLst/>
                <a:latin typeface="+mn-lt"/>
              </a:rPr>
              <a:t>Vangone, A., &amp; Bonvin, A. M. J. J. (2017). PRODIGY: A Contact-based Predictor of Binding Affinity in Protein-protein Complexes. </a:t>
            </a:r>
            <a:r>
              <a:rPr lang="en-US" sz="1600" b="0" i="1" u="none" strike="noStrike" dirty="0">
                <a:solidFill>
                  <a:srgbClr val="000000"/>
                </a:solidFill>
                <a:effectLst/>
                <a:latin typeface="+mn-lt"/>
              </a:rPr>
              <a:t>Bio-Protocol</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7</a:t>
            </a:r>
            <a:r>
              <a:rPr lang="en-US" sz="1600" b="0" i="0" u="none" strike="noStrike" dirty="0">
                <a:solidFill>
                  <a:srgbClr val="000000"/>
                </a:solidFill>
                <a:effectLst/>
                <a:latin typeface="+mn-lt"/>
              </a:rPr>
              <a:t>(3). </a:t>
            </a:r>
            <a:r>
              <a:rPr lang="en-US" sz="1600" b="0" i="0" u="none" strike="noStrike" dirty="0">
                <a:solidFill>
                  <a:srgbClr val="000000"/>
                </a:solidFill>
                <a:effectLst/>
                <a:latin typeface="+mn-lt"/>
                <a:hlinkClick r:id="rId10"/>
              </a:rPr>
              <a:t>https://doi.org/10.21769/BIOPROTOC.2124</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2124450" y="20044918"/>
            <a:ext cx="10361128" cy="832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6" name="TextBox 25">
            <a:extLst>
              <a:ext uri="{FF2B5EF4-FFF2-40B4-BE49-F238E27FC236}">
                <a16:creationId xmlns:a16="http://schemas.microsoft.com/office/drawing/2014/main" id="{3DC6D050-D335-E08D-5E5C-FBAE94F2E64C}"/>
              </a:ext>
            </a:extLst>
          </p:cNvPr>
          <p:cNvSpPr txBox="1"/>
          <p:nvPr/>
        </p:nvSpPr>
        <p:spPr>
          <a:xfrm>
            <a:off x="117879" y="42913576"/>
            <a:ext cx="11507781" cy="702372"/>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solidFill>
                  <a:srgbClr val="000000"/>
                </a:solidFill>
                <a:effectLst/>
                <a:latin typeface="+mn-lt"/>
                <a:ea typeface="Times New Roman" panose="02020603050405020304" pitchFamily="18" charset="0"/>
                <a:cs typeface="Aptos" panose="020B0004020202020204" pitchFamily="34" charset="0"/>
              </a:rPr>
              <a:t>, </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   </a:t>
            </a:r>
            <a:r>
              <a:rPr lang="en-US" sz="1800" b="1" dirty="0">
                <a:latin typeface="+mn-lt"/>
                <a:ea typeface="Times New Roman" panose="02020603050405020304" pitchFamily="18" charset="0"/>
                <a:cs typeface="Aptos" panose="020B0004020202020204" pitchFamily="34" charset="0"/>
              </a:rPr>
              <a:t>D</a:t>
            </a:r>
            <a:r>
              <a:rPr lang="en-US" sz="1800" dirty="0">
                <a:solidFill>
                  <a:srgbClr val="000000"/>
                </a:solidFill>
                <a:effectLst/>
                <a:latin typeface="+mn-lt"/>
                <a:ea typeface="Times New Roman" panose="02020603050405020304" pitchFamily="18" charset="0"/>
                <a:cs typeface="Aptos" panose="020B0004020202020204" pitchFamily="34" charset="0"/>
              </a:rPr>
              <a:t> Flowchart of </a:t>
            </a:r>
            <a:r>
              <a:rPr lang="en-US" sz="1800" dirty="0">
                <a:latin typeface="+mn-lt"/>
                <a:ea typeface="Times New Roman" panose="02020603050405020304" pitchFamily="18" charset="0"/>
                <a:cs typeface="Aptos" panose="020B0004020202020204" pitchFamily="34" charset="0"/>
              </a:rPr>
              <a:t>Deep Q Learning, </a:t>
            </a:r>
            <a:endParaRPr lang="en-IN" sz="1800" dirty="0">
              <a:effectLst/>
              <a:latin typeface="+mn-lt"/>
              <a:ea typeface="Aptos" panose="020B0004020202020204" pitchFamily="34" charset="0"/>
              <a:cs typeface="Aptos" panose="020B0004020202020204" pitchFamily="34" charset="0"/>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605559" y="12802013"/>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11"/>
          <a:stretch>
            <a:fillRect/>
          </a:stretch>
        </p:blipFill>
        <p:spPr>
          <a:xfrm>
            <a:off x="13219723" y="16390416"/>
            <a:ext cx="8715483" cy="2994190"/>
          </a:xfrm>
          <a:prstGeom prst="rect">
            <a:avLst/>
          </a:prstGeom>
        </p:spPr>
      </p:pic>
      <p:sp>
        <p:nvSpPr>
          <p:cNvPr id="37" name="TextBox 36">
            <a:extLst>
              <a:ext uri="{FF2B5EF4-FFF2-40B4-BE49-F238E27FC236}">
                <a16:creationId xmlns:a16="http://schemas.microsoft.com/office/drawing/2014/main" id="{0A1F18CD-756A-DF1C-CA01-7EF51F412C6A}"/>
              </a:ext>
            </a:extLst>
          </p:cNvPr>
          <p:cNvSpPr txBox="1"/>
          <p:nvPr/>
        </p:nvSpPr>
        <p:spPr>
          <a:xfrm>
            <a:off x="1016844" y="17396212"/>
            <a:ext cx="495744" cy="369332"/>
          </a:xfrm>
          <a:prstGeom prst="rect">
            <a:avLst/>
          </a:prstGeom>
          <a:noFill/>
        </p:spPr>
        <p:txBody>
          <a:bodyPr wrap="square" rtlCol="0">
            <a:spAutoFit/>
          </a:bodyPr>
          <a:lstStyle/>
          <a:p>
            <a:r>
              <a:rPr lang="en-IN" sz="1800" b="1" dirty="0"/>
              <a:t>A</a:t>
            </a:r>
          </a:p>
        </p:txBody>
      </p:sp>
      <p:sp>
        <p:nvSpPr>
          <p:cNvPr id="38" name="TextBox 37">
            <a:extLst>
              <a:ext uri="{FF2B5EF4-FFF2-40B4-BE49-F238E27FC236}">
                <a16:creationId xmlns:a16="http://schemas.microsoft.com/office/drawing/2014/main" id="{5F30F14A-E73E-9BFA-9E25-87FF898B1B2B}"/>
              </a:ext>
            </a:extLst>
          </p:cNvPr>
          <p:cNvSpPr txBox="1"/>
          <p:nvPr/>
        </p:nvSpPr>
        <p:spPr>
          <a:xfrm>
            <a:off x="6912143" y="18165409"/>
            <a:ext cx="495744" cy="369332"/>
          </a:xfrm>
          <a:prstGeom prst="rect">
            <a:avLst/>
          </a:prstGeom>
          <a:noFill/>
        </p:spPr>
        <p:txBody>
          <a:bodyPr wrap="square" rtlCol="0">
            <a:spAutoFit/>
          </a:bodyPr>
          <a:lstStyle/>
          <a:p>
            <a:r>
              <a:rPr lang="en-IN" sz="1800" b="1" dirty="0"/>
              <a:t>B</a:t>
            </a:r>
          </a:p>
        </p:txBody>
      </p:sp>
      <p:sp>
        <p:nvSpPr>
          <p:cNvPr id="39" name="TextBox 38">
            <a:extLst>
              <a:ext uri="{FF2B5EF4-FFF2-40B4-BE49-F238E27FC236}">
                <a16:creationId xmlns:a16="http://schemas.microsoft.com/office/drawing/2014/main" id="{104259EB-E77F-C982-165E-224E6FAD80D5}"/>
              </a:ext>
            </a:extLst>
          </p:cNvPr>
          <p:cNvSpPr txBox="1"/>
          <p:nvPr/>
        </p:nvSpPr>
        <p:spPr>
          <a:xfrm>
            <a:off x="6933766" y="25096396"/>
            <a:ext cx="744297" cy="369332"/>
          </a:xfrm>
          <a:prstGeom prst="rect">
            <a:avLst/>
          </a:prstGeom>
          <a:noFill/>
        </p:spPr>
        <p:txBody>
          <a:bodyPr wrap="square" rtlCol="0">
            <a:spAutoFit/>
          </a:bodyPr>
          <a:lstStyle/>
          <a:p>
            <a:r>
              <a:rPr lang="en-IN" sz="1800" b="1" dirty="0"/>
              <a:t>C a</a:t>
            </a:r>
          </a:p>
        </p:txBody>
      </p:sp>
      <p:sp>
        <p:nvSpPr>
          <p:cNvPr id="40" name="TextBox 39">
            <a:extLst>
              <a:ext uri="{FF2B5EF4-FFF2-40B4-BE49-F238E27FC236}">
                <a16:creationId xmlns:a16="http://schemas.microsoft.com/office/drawing/2014/main" id="{9518FD3D-ECF8-1226-3F00-33E0DDAE85BF}"/>
              </a:ext>
            </a:extLst>
          </p:cNvPr>
          <p:cNvSpPr txBox="1"/>
          <p:nvPr/>
        </p:nvSpPr>
        <p:spPr>
          <a:xfrm>
            <a:off x="717750" y="29501076"/>
            <a:ext cx="495744" cy="369332"/>
          </a:xfrm>
          <a:prstGeom prst="rect">
            <a:avLst/>
          </a:prstGeom>
          <a:noFill/>
        </p:spPr>
        <p:txBody>
          <a:bodyPr wrap="square" rtlCol="0">
            <a:spAutoFit/>
          </a:bodyPr>
          <a:lstStyle/>
          <a:p>
            <a:r>
              <a:rPr lang="en-IN" sz="1800" b="1" dirty="0"/>
              <a:t>D</a:t>
            </a:r>
          </a:p>
        </p:txBody>
      </p:sp>
      <p:pic>
        <p:nvPicPr>
          <p:cNvPr id="1039" name="Picture 15">
            <a:extLst>
              <a:ext uri="{FF2B5EF4-FFF2-40B4-BE49-F238E27FC236}">
                <a16:creationId xmlns:a16="http://schemas.microsoft.com/office/drawing/2014/main" id="{9C6DD41B-DD37-F553-2E69-BF54AF42876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586"/>
          <a:stretch/>
        </p:blipFill>
        <p:spPr bwMode="auto">
          <a:xfrm>
            <a:off x="6968072" y="35699323"/>
            <a:ext cx="4508331" cy="346048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03D4878-D37E-ADE7-08A9-A4D8C45569B2}"/>
              </a:ext>
            </a:extLst>
          </p:cNvPr>
          <p:cNvSpPr txBox="1"/>
          <p:nvPr/>
        </p:nvSpPr>
        <p:spPr>
          <a:xfrm>
            <a:off x="6933766" y="35218305"/>
            <a:ext cx="744297" cy="369332"/>
          </a:xfrm>
          <a:prstGeom prst="rect">
            <a:avLst/>
          </a:prstGeom>
          <a:noFill/>
        </p:spPr>
        <p:txBody>
          <a:bodyPr wrap="square" rtlCol="0">
            <a:spAutoFit/>
          </a:bodyPr>
          <a:lstStyle/>
          <a:p>
            <a:r>
              <a:rPr lang="en-IN" sz="1800" b="1" dirty="0"/>
              <a:t>C b</a:t>
            </a:r>
          </a:p>
        </p:txBody>
      </p:sp>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3302"/>
          <a:stretch/>
        </p:blipFill>
        <p:spPr bwMode="auto">
          <a:xfrm>
            <a:off x="13743821" y="10785095"/>
            <a:ext cx="7267836" cy="45950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3375260" y="15470985"/>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117879" y="12560008"/>
            <a:ext cx="12194513"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76650" y="13564334"/>
            <a:ext cx="11577043" cy="2492990"/>
          </a:xfrm>
          <a:prstGeom prst="rect">
            <a:avLst/>
          </a:prstGeom>
          <a:noFill/>
        </p:spPr>
        <p:txBody>
          <a:bodyPr wrap="square" rtlCol="0">
            <a:spAutoFit/>
          </a:bodyPr>
          <a:lstStyle/>
          <a:p>
            <a:pPr algn="just"/>
            <a:r>
              <a:rPr lang="en-IN" sz="2600" b="1" dirty="0">
                <a:solidFill>
                  <a:srgbClr val="1A1A1A"/>
                </a:solidFill>
              </a:rPr>
              <a:t>Major</a:t>
            </a:r>
            <a:r>
              <a:rPr lang="en-IN" sz="1800" b="1" dirty="0"/>
              <a:t> </a:t>
            </a:r>
            <a:r>
              <a:rPr lang="en-IN" sz="2600" b="1" dirty="0">
                <a:solidFill>
                  <a:srgbClr val="1A1A1A"/>
                </a:solidFill>
              </a:rPr>
              <a:t>Objective: </a:t>
            </a:r>
            <a:r>
              <a:rPr lang="en-US" sz="2600" dirty="0">
                <a:solidFill>
                  <a:srgbClr val="1A1A1A"/>
                </a:solidFill>
              </a:rPr>
              <a:t>To create a reinforcement learning model for somatic hypermutations using Pembro and PD1. </a:t>
            </a:r>
          </a:p>
          <a:p>
            <a:endParaRPr lang="en-US" sz="2600" dirty="0">
              <a:solidFill>
                <a:srgbClr val="1A1A1A"/>
              </a:solidFill>
            </a:endParaRPr>
          </a:p>
          <a:p>
            <a:pPr algn="just"/>
            <a:r>
              <a:rPr lang="en-US" sz="2600" b="1" dirty="0">
                <a:solidFill>
                  <a:srgbClr val="1A1A1A"/>
                </a:solidFill>
              </a:rPr>
              <a:t>Minor Objective: T</a:t>
            </a:r>
            <a:r>
              <a:rPr lang="en-US" sz="2600" dirty="0">
                <a:solidFill>
                  <a:srgbClr val="1A1A1A"/>
                </a:solidFill>
              </a:rPr>
              <a:t>o find states/antibodies which have better binding affinity than Pembro, and validating the good states using AlphaFold2 and C-alpha distance plots of the predicted structures.</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076766" y="13663451"/>
            <a:ext cx="419881" cy="369332"/>
          </a:xfrm>
          <a:prstGeom prst="rect">
            <a:avLst/>
          </a:prstGeom>
          <a:noFill/>
        </p:spPr>
        <p:txBody>
          <a:bodyPr wrap="square" rtlCol="0">
            <a:spAutoFit/>
          </a:bodyPr>
          <a:lstStyle/>
          <a:p>
            <a:r>
              <a:rPr lang="en-IN" sz="1800" b="1" dirty="0"/>
              <a:t>B</a:t>
            </a:r>
            <a:endParaRPr lang="en-IN" b="1" dirty="0"/>
          </a:p>
        </p:txBody>
      </p:sp>
      <p:pic>
        <p:nvPicPr>
          <p:cNvPr id="3" name="Picture 2">
            <a:extLst>
              <a:ext uri="{FF2B5EF4-FFF2-40B4-BE49-F238E27FC236}">
                <a16:creationId xmlns:a16="http://schemas.microsoft.com/office/drawing/2014/main" id="{0C9E8629-B3E2-B830-F770-6C904278D707}"/>
              </a:ext>
            </a:extLst>
          </p:cNvPr>
          <p:cNvPicPr>
            <a:picLocks noChangeAspect="1"/>
          </p:cNvPicPr>
          <p:nvPr/>
        </p:nvPicPr>
        <p:blipFill>
          <a:blip r:embed="rId14"/>
          <a:stretch>
            <a:fillRect/>
          </a:stretch>
        </p:blipFill>
        <p:spPr>
          <a:xfrm>
            <a:off x="327514" y="29469559"/>
            <a:ext cx="7050389" cy="13317426"/>
          </a:xfrm>
          <a:prstGeom prst="rect">
            <a:avLst/>
          </a:prstGeom>
        </p:spPr>
      </p:pic>
      <p:pic>
        <p:nvPicPr>
          <p:cNvPr id="5" name="Picture 4">
            <a:extLst>
              <a:ext uri="{FF2B5EF4-FFF2-40B4-BE49-F238E27FC236}">
                <a16:creationId xmlns:a16="http://schemas.microsoft.com/office/drawing/2014/main" id="{06F081C6-A51D-663F-4C49-BB52694166C4}"/>
              </a:ext>
            </a:extLst>
          </p:cNvPr>
          <p:cNvPicPr>
            <a:picLocks noChangeAspect="1"/>
          </p:cNvPicPr>
          <p:nvPr/>
        </p:nvPicPr>
        <p:blipFill>
          <a:blip r:embed="rId15"/>
          <a:stretch>
            <a:fillRect/>
          </a:stretch>
        </p:blipFill>
        <p:spPr>
          <a:xfrm>
            <a:off x="74001" y="17276680"/>
            <a:ext cx="6833858" cy="11062912"/>
          </a:xfrm>
          <a:prstGeom prst="rect">
            <a:avLst/>
          </a:prstGeom>
        </p:spPr>
      </p:pic>
      <p:pic>
        <p:nvPicPr>
          <p:cNvPr id="1026" name="Picture 2">
            <a:extLst>
              <a:ext uri="{FF2B5EF4-FFF2-40B4-BE49-F238E27FC236}">
                <a16:creationId xmlns:a16="http://schemas.microsoft.com/office/drawing/2014/main" id="{CF690C63-A20D-25EE-B901-69D6DA28BB4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9435"/>
          <a:stretch/>
        </p:blipFill>
        <p:spPr bwMode="auto">
          <a:xfrm>
            <a:off x="11856105" y="25375964"/>
            <a:ext cx="3854908" cy="3491199"/>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CA5A93-564B-FAFC-41AC-6073480046E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42254" y="25375966"/>
            <a:ext cx="3491197" cy="3491197"/>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6961B6-CD3D-EEFF-652F-9FE15BB0C85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10528"/>
          <a:stretch/>
        </p:blipFill>
        <p:spPr bwMode="auto">
          <a:xfrm>
            <a:off x="11856104" y="28847081"/>
            <a:ext cx="3901995" cy="3491198"/>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8E8FD1D-8FB6-2B76-3000-3221AC3CE18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644451" y="28847081"/>
            <a:ext cx="3481191" cy="3481191"/>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F699AA6-B4BA-3190-83BB-2A259B4E02D3}"/>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8512"/>
          <a:stretch/>
        </p:blipFill>
        <p:spPr bwMode="auto">
          <a:xfrm>
            <a:off x="11901798" y="35866888"/>
            <a:ext cx="3768560" cy="3447762"/>
          </a:xfrm>
          <a:prstGeom prst="rect">
            <a:avLst/>
          </a:prstGeom>
          <a:noFill/>
          <a:ln w="381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5307177-BC33-1EA7-55E9-FAC7D8D3196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558376" y="35866888"/>
            <a:ext cx="3481191" cy="3481191"/>
          </a:xfrm>
          <a:prstGeom prst="rect">
            <a:avLst/>
          </a:prstGeom>
          <a:noFill/>
          <a:ln w="38100">
            <a:solidFill>
              <a:schemeClr val="accent6">
                <a:lumMod val="75000"/>
              </a:schemeClr>
            </a:solidFill>
          </a:ln>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68794810-F2A8-ECCF-EDAD-C6276F516F35}"/>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0415"/>
          <a:stretch/>
        </p:blipFill>
        <p:spPr bwMode="auto">
          <a:xfrm>
            <a:off x="11859021" y="21746346"/>
            <a:ext cx="3883233" cy="349119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2B40487A-789B-0A7B-4EE4-0247A2E2F0A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670358" y="21736103"/>
            <a:ext cx="3491198" cy="349119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24"/>
          <a:stretch>
            <a:fillRect/>
          </a:stretch>
        </p:blipFill>
        <p:spPr>
          <a:xfrm>
            <a:off x="19233451" y="21975314"/>
            <a:ext cx="6553201" cy="1714283"/>
          </a:xfrm>
          <a:prstGeom prst="rect">
            <a:avLst/>
          </a:prstGeom>
          <a:ln w="28575">
            <a:solidFill>
              <a:schemeClr val="accent1">
                <a:lumMod val="75000"/>
              </a:schemeClr>
            </a:solidFill>
          </a:ln>
        </p:spPr>
      </p:pic>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25"/>
          <a:stretch>
            <a:fillRect/>
          </a:stretch>
        </p:blipFill>
        <p:spPr>
          <a:xfrm>
            <a:off x="25876037" y="21949770"/>
            <a:ext cx="6528536" cy="1558913"/>
          </a:xfrm>
          <a:prstGeom prst="rect">
            <a:avLst/>
          </a:prstGeom>
          <a:ln w="28575">
            <a:solidFill>
              <a:schemeClr val="accent4">
                <a:lumMod val="75000"/>
              </a:schemeClr>
            </a:solidFill>
          </a:ln>
        </p:spPr>
      </p:pic>
      <p:pic>
        <p:nvPicPr>
          <p:cNvPr id="19" name="Picture 18">
            <a:extLst>
              <a:ext uri="{FF2B5EF4-FFF2-40B4-BE49-F238E27FC236}">
                <a16:creationId xmlns:a16="http://schemas.microsoft.com/office/drawing/2014/main" id="{79F6ABEF-2C54-E6B0-083D-8458EDD00105}"/>
              </a:ext>
            </a:extLst>
          </p:cNvPr>
          <p:cNvPicPr>
            <a:picLocks noChangeAspect="1"/>
          </p:cNvPicPr>
          <p:nvPr/>
        </p:nvPicPr>
        <p:blipFill>
          <a:blip r:embed="rId26"/>
          <a:stretch>
            <a:fillRect/>
          </a:stretch>
        </p:blipFill>
        <p:spPr>
          <a:xfrm>
            <a:off x="25876036" y="23608215"/>
            <a:ext cx="6468617" cy="1471313"/>
          </a:xfrm>
          <a:prstGeom prst="rect">
            <a:avLst/>
          </a:prstGeom>
          <a:ln w="38100">
            <a:solidFill>
              <a:schemeClr val="accent6">
                <a:lumMod val="75000"/>
              </a:schemeClr>
            </a:solidFill>
          </a:ln>
        </p:spPr>
      </p:pic>
      <p:pic>
        <p:nvPicPr>
          <p:cNvPr id="1046" name="Picture 22">
            <a:extLst>
              <a:ext uri="{FF2B5EF4-FFF2-40B4-BE49-F238E27FC236}">
                <a16:creationId xmlns:a16="http://schemas.microsoft.com/office/drawing/2014/main" id="{6D0291C2-DBEF-B17F-A1D2-6AD40C1F1DE5}"/>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6195" t="5752" r="23206" b="5983"/>
          <a:stretch/>
        </p:blipFill>
        <p:spPr bwMode="auto">
          <a:xfrm>
            <a:off x="19366900" y="30916828"/>
            <a:ext cx="4445248" cy="5396203"/>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AB15B2B-5945-84AE-0FFA-C8BF2D776419}"/>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2248" r="3903" b="6114"/>
          <a:stretch/>
        </p:blipFill>
        <p:spPr bwMode="auto">
          <a:xfrm>
            <a:off x="19366899" y="28223054"/>
            <a:ext cx="3138303" cy="263622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2E60A2F0-F596-B6CA-A87A-EB691481CEEE}"/>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1089" r="9801" b="8173"/>
          <a:stretch/>
        </p:blipFill>
        <p:spPr bwMode="auto">
          <a:xfrm>
            <a:off x="28909928" y="28187135"/>
            <a:ext cx="3134015" cy="2672145"/>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C8BBD4DE-B77B-8C16-575D-7EA0E6AADC95}"/>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l="27643" t="10258" r="25859" b="8793"/>
          <a:stretch/>
        </p:blipFill>
        <p:spPr bwMode="auto">
          <a:xfrm>
            <a:off x="23878510" y="30938211"/>
            <a:ext cx="4445248" cy="538609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6B7C8D5F-78F5-2B10-DD4E-DAA657BBA6EE}"/>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9768" r="7137" b="7967"/>
          <a:stretch/>
        </p:blipFill>
        <p:spPr bwMode="auto">
          <a:xfrm>
            <a:off x="22636598" y="36380150"/>
            <a:ext cx="3196423" cy="2831608"/>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C6889F1A-6D8D-1F7F-49AD-F52C771A579F}"/>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10444" r="6297" b="6416"/>
          <a:stretch/>
        </p:blipFill>
        <p:spPr bwMode="auto">
          <a:xfrm>
            <a:off x="19366900" y="36370578"/>
            <a:ext cx="3196423" cy="2826424"/>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050C10A9-FD77-500E-34F5-D767D190D14A}"/>
              </a:ext>
            </a:extLst>
          </p:cNvPr>
          <p:cNvPicPr>
            <a:picLocks noChangeAspect="1" noChangeArrowheads="1"/>
          </p:cNvPicPr>
          <p:nvPr/>
        </p:nvPicPr>
        <p:blipFill rotWithShape="1">
          <a:blip r:embed="rId33">
            <a:extLst>
              <a:ext uri="{28A0092B-C50C-407E-A947-70E740481C1C}">
                <a14:useLocalDpi xmlns:a14="http://schemas.microsoft.com/office/drawing/2010/main" val="0"/>
              </a:ext>
            </a:extLst>
          </a:blip>
          <a:srcRect t="9963" r="6283" b="6533"/>
          <a:stretch/>
        </p:blipFill>
        <p:spPr bwMode="auto">
          <a:xfrm>
            <a:off x="29378701" y="36313031"/>
            <a:ext cx="3111455" cy="2929005"/>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FC533A91-E332-70D2-2EBA-DA3B2F2CEE5A}"/>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11686" b="7197"/>
          <a:stretch/>
        </p:blipFill>
        <p:spPr bwMode="auto">
          <a:xfrm>
            <a:off x="25859121" y="36335801"/>
            <a:ext cx="3519580" cy="289648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4518D5F-28E6-01EE-5272-0E1C8C04DF12}"/>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t="12996" b="6061"/>
          <a:stretch/>
        </p:blipFill>
        <p:spPr bwMode="auto">
          <a:xfrm>
            <a:off x="28412270" y="30894129"/>
            <a:ext cx="2887492" cy="259680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DE3345E8-33C2-36D2-E796-01E2407251D4}"/>
              </a:ext>
            </a:extLst>
          </p:cNvPr>
          <p:cNvPicPr>
            <a:picLocks noChangeAspect="1" noChangeArrowheads="1"/>
          </p:cNvPicPr>
          <p:nvPr/>
        </p:nvPicPr>
        <p:blipFill rotWithShape="1">
          <a:blip r:embed="rId36">
            <a:extLst>
              <a:ext uri="{28A0092B-C50C-407E-A947-70E740481C1C}">
                <a14:useLocalDpi xmlns:a14="http://schemas.microsoft.com/office/drawing/2010/main" val="0"/>
              </a:ext>
            </a:extLst>
          </a:blip>
          <a:srcRect t="11193" r="6320" b="8236"/>
          <a:stretch/>
        </p:blipFill>
        <p:spPr bwMode="auto">
          <a:xfrm>
            <a:off x="25786652" y="28187136"/>
            <a:ext cx="3025040" cy="266344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D3E2EFF9-2DB4-6BF5-0778-A6201090CBBC}"/>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t="9721" b="6461"/>
          <a:stretch/>
        </p:blipFill>
        <p:spPr bwMode="auto">
          <a:xfrm>
            <a:off x="28412270" y="33559808"/>
            <a:ext cx="2887493" cy="2709442"/>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9CC180-09F1-148D-00B7-DA3CA048E915}"/>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t="9109"/>
          <a:stretch/>
        </p:blipFill>
        <p:spPr bwMode="auto">
          <a:xfrm>
            <a:off x="11807015" y="32368563"/>
            <a:ext cx="3786706" cy="3453339"/>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A0D718C6-BFF3-7331-73F1-0126645632C0}"/>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5644451" y="32368563"/>
            <a:ext cx="3422942" cy="3422942"/>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40"/>
          <a:stretch>
            <a:fillRect/>
          </a:stretch>
        </p:blipFill>
        <p:spPr>
          <a:xfrm>
            <a:off x="19241478" y="23779820"/>
            <a:ext cx="6554636" cy="1273364"/>
          </a:xfrm>
          <a:prstGeom prst="rect">
            <a:avLst/>
          </a:prstGeom>
          <a:ln w="28575">
            <a:solidFill>
              <a:srgbClr val="92D050"/>
            </a:solidFill>
          </a:ln>
        </p:spPr>
      </p:pic>
      <p:sp>
        <p:nvSpPr>
          <p:cNvPr id="16" name="TextBox 15">
            <a:extLst>
              <a:ext uri="{FF2B5EF4-FFF2-40B4-BE49-F238E27FC236}">
                <a16:creationId xmlns:a16="http://schemas.microsoft.com/office/drawing/2014/main" id="{56AF5954-9ED7-576E-0462-02F94DCD8220}"/>
              </a:ext>
            </a:extLst>
          </p:cNvPr>
          <p:cNvSpPr txBox="1"/>
          <p:nvPr/>
        </p:nvSpPr>
        <p:spPr>
          <a:xfrm>
            <a:off x="11366685" y="21873524"/>
            <a:ext cx="663891" cy="369332"/>
          </a:xfrm>
          <a:prstGeom prst="rect">
            <a:avLst/>
          </a:prstGeom>
          <a:noFill/>
        </p:spPr>
        <p:txBody>
          <a:bodyPr wrap="square" rtlCol="0">
            <a:spAutoFit/>
          </a:bodyPr>
          <a:lstStyle/>
          <a:p>
            <a:r>
              <a:rPr lang="en-IN" sz="1800" b="1" dirty="0"/>
              <a:t>A a</a:t>
            </a:r>
          </a:p>
        </p:txBody>
      </p:sp>
      <p:sp>
        <p:nvSpPr>
          <p:cNvPr id="17" name="TextBox 16">
            <a:extLst>
              <a:ext uri="{FF2B5EF4-FFF2-40B4-BE49-F238E27FC236}">
                <a16:creationId xmlns:a16="http://schemas.microsoft.com/office/drawing/2014/main" id="{D31819A3-59D7-9070-D026-447FE1F5348E}"/>
              </a:ext>
            </a:extLst>
          </p:cNvPr>
          <p:cNvSpPr txBox="1"/>
          <p:nvPr/>
        </p:nvSpPr>
        <p:spPr>
          <a:xfrm>
            <a:off x="19531278" y="30976712"/>
            <a:ext cx="495744" cy="369332"/>
          </a:xfrm>
          <a:prstGeom prst="rect">
            <a:avLst/>
          </a:prstGeom>
          <a:noFill/>
        </p:spPr>
        <p:txBody>
          <a:bodyPr wrap="square" rtlCol="0">
            <a:spAutoFit/>
          </a:bodyPr>
          <a:lstStyle/>
          <a:p>
            <a:r>
              <a:rPr lang="en-IN" sz="1800" b="1" dirty="0"/>
              <a:t>B</a:t>
            </a:r>
          </a:p>
        </p:txBody>
      </p:sp>
      <p:sp>
        <p:nvSpPr>
          <p:cNvPr id="2" name="TextBox 1">
            <a:extLst>
              <a:ext uri="{FF2B5EF4-FFF2-40B4-BE49-F238E27FC236}">
                <a16:creationId xmlns:a16="http://schemas.microsoft.com/office/drawing/2014/main" id="{0CE7DE2D-A67C-5D0D-24EA-6292BCF04530}"/>
              </a:ext>
            </a:extLst>
          </p:cNvPr>
          <p:cNvSpPr txBox="1"/>
          <p:nvPr/>
        </p:nvSpPr>
        <p:spPr>
          <a:xfrm>
            <a:off x="19167089" y="21600482"/>
            <a:ext cx="11125342" cy="369332"/>
          </a:xfrm>
          <a:prstGeom prst="rect">
            <a:avLst/>
          </a:prstGeom>
          <a:noFill/>
        </p:spPr>
        <p:txBody>
          <a:bodyPr wrap="square" rtlCol="0">
            <a:spAutoFit/>
          </a:bodyPr>
          <a:lstStyle/>
          <a:p>
            <a:r>
              <a:rPr lang="en-IN" sz="1800" b="1" dirty="0"/>
              <a:t>A b  Higher Affinity States/Abs</a:t>
            </a:r>
          </a:p>
        </p:txBody>
      </p:sp>
      <p:graphicFrame>
        <p:nvGraphicFramePr>
          <p:cNvPr id="10" name="Table 9">
            <a:extLst>
              <a:ext uri="{FF2B5EF4-FFF2-40B4-BE49-F238E27FC236}">
                <a16:creationId xmlns:a16="http://schemas.microsoft.com/office/drawing/2014/main" id="{A3EAB7F7-DA7A-4ED7-EDCF-11917C16FC1A}"/>
              </a:ext>
            </a:extLst>
          </p:cNvPr>
          <p:cNvGraphicFramePr>
            <a:graphicFrameLocks noGrp="1"/>
          </p:cNvGraphicFramePr>
          <p:nvPr/>
        </p:nvGraphicFramePr>
        <p:xfrm>
          <a:off x="19269254" y="25401382"/>
          <a:ext cx="13430760" cy="2630523"/>
        </p:xfrm>
        <a:graphic>
          <a:graphicData uri="http://schemas.openxmlformats.org/drawingml/2006/table">
            <a:tbl>
              <a:tblPr firstRow="1" firstCol="1" bandRow="1">
                <a:tableStyleId>{9C158E3D-C3EB-49D8-A6B2-AB95B476CFE3}</a:tableStyleId>
              </a:tblPr>
              <a:tblGrid>
                <a:gridCol w="581605">
                  <a:extLst>
                    <a:ext uri="{9D8B030D-6E8A-4147-A177-3AD203B41FA5}">
                      <a16:colId xmlns:a16="http://schemas.microsoft.com/office/drawing/2014/main" val="3845093374"/>
                    </a:ext>
                  </a:extLst>
                </a:gridCol>
                <a:gridCol w="1341168">
                  <a:extLst>
                    <a:ext uri="{9D8B030D-6E8A-4147-A177-3AD203B41FA5}">
                      <a16:colId xmlns:a16="http://schemas.microsoft.com/office/drawing/2014/main" val="981781670"/>
                    </a:ext>
                  </a:extLst>
                </a:gridCol>
                <a:gridCol w="931648">
                  <a:extLst>
                    <a:ext uri="{9D8B030D-6E8A-4147-A177-3AD203B41FA5}">
                      <a16:colId xmlns:a16="http://schemas.microsoft.com/office/drawing/2014/main" val="1420649335"/>
                    </a:ext>
                  </a:extLst>
                </a:gridCol>
                <a:gridCol w="302020">
                  <a:extLst>
                    <a:ext uri="{9D8B030D-6E8A-4147-A177-3AD203B41FA5}">
                      <a16:colId xmlns:a16="http://schemas.microsoft.com/office/drawing/2014/main" val="627404515"/>
                    </a:ext>
                  </a:extLst>
                </a:gridCol>
                <a:gridCol w="926531">
                  <a:extLst>
                    <a:ext uri="{9D8B030D-6E8A-4147-A177-3AD203B41FA5}">
                      <a16:colId xmlns:a16="http://schemas.microsoft.com/office/drawing/2014/main" val="219366183"/>
                    </a:ext>
                  </a:extLst>
                </a:gridCol>
                <a:gridCol w="957245">
                  <a:extLst>
                    <a:ext uri="{9D8B030D-6E8A-4147-A177-3AD203B41FA5}">
                      <a16:colId xmlns:a16="http://schemas.microsoft.com/office/drawing/2014/main" val="4149350853"/>
                    </a:ext>
                  </a:extLst>
                </a:gridCol>
                <a:gridCol w="883020">
                  <a:extLst>
                    <a:ext uri="{9D8B030D-6E8A-4147-A177-3AD203B41FA5}">
                      <a16:colId xmlns:a16="http://schemas.microsoft.com/office/drawing/2014/main" val="4264732288"/>
                    </a:ext>
                  </a:extLst>
                </a:gridCol>
                <a:gridCol w="311410">
                  <a:extLst>
                    <a:ext uri="{9D8B030D-6E8A-4147-A177-3AD203B41FA5}">
                      <a16:colId xmlns:a16="http://schemas.microsoft.com/office/drawing/2014/main" val="2902898261"/>
                    </a:ext>
                  </a:extLst>
                </a:gridCol>
                <a:gridCol w="502504">
                  <a:extLst>
                    <a:ext uri="{9D8B030D-6E8A-4147-A177-3AD203B41FA5}">
                      <a16:colId xmlns:a16="http://schemas.microsoft.com/office/drawing/2014/main" val="2465107775"/>
                    </a:ext>
                  </a:extLst>
                </a:gridCol>
                <a:gridCol w="592801">
                  <a:extLst>
                    <a:ext uri="{9D8B030D-6E8A-4147-A177-3AD203B41FA5}">
                      <a16:colId xmlns:a16="http://schemas.microsoft.com/office/drawing/2014/main" val="873121176"/>
                    </a:ext>
                  </a:extLst>
                </a:gridCol>
                <a:gridCol w="359324">
                  <a:extLst>
                    <a:ext uri="{9D8B030D-6E8A-4147-A177-3AD203B41FA5}">
                      <a16:colId xmlns:a16="http://schemas.microsoft.com/office/drawing/2014/main" val="2452300779"/>
                    </a:ext>
                  </a:extLst>
                </a:gridCol>
                <a:gridCol w="623448">
                  <a:extLst>
                    <a:ext uri="{9D8B030D-6E8A-4147-A177-3AD203B41FA5}">
                      <a16:colId xmlns:a16="http://schemas.microsoft.com/office/drawing/2014/main" val="1959074166"/>
                    </a:ext>
                  </a:extLst>
                </a:gridCol>
                <a:gridCol w="311784">
                  <a:extLst>
                    <a:ext uri="{9D8B030D-6E8A-4147-A177-3AD203B41FA5}">
                      <a16:colId xmlns:a16="http://schemas.microsoft.com/office/drawing/2014/main" val="1269088811"/>
                    </a:ext>
                  </a:extLst>
                </a:gridCol>
                <a:gridCol w="731005">
                  <a:extLst>
                    <a:ext uri="{9D8B030D-6E8A-4147-A177-3AD203B41FA5}">
                      <a16:colId xmlns:a16="http://schemas.microsoft.com/office/drawing/2014/main" val="2587259168"/>
                    </a:ext>
                  </a:extLst>
                </a:gridCol>
                <a:gridCol w="681235">
                  <a:extLst>
                    <a:ext uri="{9D8B030D-6E8A-4147-A177-3AD203B41FA5}">
                      <a16:colId xmlns:a16="http://schemas.microsoft.com/office/drawing/2014/main" val="2239134704"/>
                    </a:ext>
                  </a:extLst>
                </a:gridCol>
                <a:gridCol w="181506">
                  <a:extLst>
                    <a:ext uri="{9D8B030D-6E8A-4147-A177-3AD203B41FA5}">
                      <a16:colId xmlns:a16="http://schemas.microsoft.com/office/drawing/2014/main" val="2452196645"/>
                    </a:ext>
                  </a:extLst>
                </a:gridCol>
                <a:gridCol w="661774">
                  <a:extLst>
                    <a:ext uri="{9D8B030D-6E8A-4147-A177-3AD203B41FA5}">
                      <a16:colId xmlns:a16="http://schemas.microsoft.com/office/drawing/2014/main" val="196108956"/>
                    </a:ext>
                  </a:extLst>
                </a:gridCol>
                <a:gridCol w="177784">
                  <a:extLst>
                    <a:ext uri="{9D8B030D-6E8A-4147-A177-3AD203B41FA5}">
                      <a16:colId xmlns:a16="http://schemas.microsoft.com/office/drawing/2014/main" val="1808073497"/>
                    </a:ext>
                  </a:extLst>
                </a:gridCol>
                <a:gridCol w="868696">
                  <a:extLst>
                    <a:ext uri="{9D8B030D-6E8A-4147-A177-3AD203B41FA5}">
                      <a16:colId xmlns:a16="http://schemas.microsoft.com/office/drawing/2014/main" val="3623063792"/>
                    </a:ext>
                  </a:extLst>
                </a:gridCol>
                <a:gridCol w="636221">
                  <a:extLst>
                    <a:ext uri="{9D8B030D-6E8A-4147-A177-3AD203B41FA5}">
                      <a16:colId xmlns:a16="http://schemas.microsoft.com/office/drawing/2014/main" val="446197165"/>
                    </a:ext>
                  </a:extLst>
                </a:gridCol>
                <a:gridCol w="196899">
                  <a:extLst>
                    <a:ext uri="{9D8B030D-6E8A-4147-A177-3AD203B41FA5}">
                      <a16:colId xmlns:a16="http://schemas.microsoft.com/office/drawing/2014/main" val="430042335"/>
                    </a:ext>
                  </a:extLst>
                </a:gridCol>
                <a:gridCol w="671132">
                  <a:extLst>
                    <a:ext uri="{9D8B030D-6E8A-4147-A177-3AD203B41FA5}">
                      <a16:colId xmlns:a16="http://schemas.microsoft.com/office/drawing/2014/main" val="2814567281"/>
                    </a:ext>
                  </a:extLst>
                </a:gridCol>
              </a:tblGrid>
              <a:tr h="170340">
                <a:tc gridSpan="22">
                  <a:txBody>
                    <a:bodyPr/>
                    <a:lstStyle/>
                    <a:p>
                      <a:pPr>
                        <a:lnSpc>
                          <a:spcPct val="107000"/>
                        </a:lnSpc>
                        <a:spcAft>
                          <a:spcPts val="800"/>
                        </a:spcAft>
                      </a:pPr>
                      <a:r>
                        <a:rPr lang="en-IN" sz="1000" kern="100" dirty="0">
                          <a:solidFill>
                            <a:schemeClr val="bg1"/>
                          </a:solidFill>
                          <a:effectLst/>
                        </a:rPr>
                        <a:t>Q-Learning</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94189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3588468"/>
                  </a:ext>
                </a:extLst>
              </a:tr>
              <a:tr h="170340">
                <a:tc gridSpan="22">
                  <a:txBody>
                    <a:bodyPr/>
                    <a:lstStyle/>
                    <a:p>
                      <a:pPr>
                        <a:lnSpc>
                          <a:spcPct val="107000"/>
                        </a:lnSpc>
                        <a:spcAft>
                          <a:spcPts val="800"/>
                        </a:spcAft>
                      </a:pPr>
                      <a:r>
                        <a:rPr lang="en-IN" sz="1000" kern="100" dirty="0">
                          <a:effectLst/>
                        </a:rPr>
                        <a:t>Soft-max</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A080F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218594"/>
                  </a:ext>
                </a:extLst>
              </a:tr>
              <a:tr h="348303">
                <a:tc>
                  <a:txBody>
                    <a:bodyPr/>
                    <a:lstStyle/>
                    <a:p>
                      <a:pPr>
                        <a:lnSpc>
                          <a:spcPct val="107000"/>
                        </a:lnSpc>
                        <a:spcAft>
                          <a:spcPts val="800"/>
                        </a:spcAft>
                      </a:pPr>
                      <a:r>
                        <a:rPr lang="en-IN" sz="1000" kern="100">
                          <a:effectLst/>
                        </a:rPr>
                        <a:t>Chain</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3">
                  <a:txBody>
                    <a:bodyPr/>
                    <a:lstStyle/>
                    <a:p>
                      <a:pPr>
                        <a:lnSpc>
                          <a:spcPct val="107000"/>
                        </a:lnSpc>
                        <a:spcAft>
                          <a:spcPts val="800"/>
                        </a:spcAft>
                      </a:pPr>
                      <a:r>
                        <a:rPr lang="en-IN" sz="1000" kern="100">
                          <a:effectLst/>
                        </a:rPr>
                        <a:t>Residues position</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dirty="0">
                          <a:effectLst/>
                        </a:rPr>
                        <a:t>No. of Mutation a.a.</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No. of Mutation a.a.</a:t>
                      </a:r>
                      <a:endParaRPr lang="en-IN"/>
                    </a:p>
                  </a:txBody>
                  <a:tcPr marL="68580" marR="68580" marT="0" marB="0"/>
                </a:tc>
                <a:tc>
                  <a:txBody>
                    <a:bodyPr/>
                    <a:lstStyle/>
                    <a:p>
                      <a:r>
                        <a:rPr lang="en-IN" sz="1000" kern="100">
                          <a:effectLst/>
                        </a:rPr>
                        <a:t>No. of Mutation a.a.</a:t>
                      </a:r>
                      <a:endParaRPr lang="en-IN"/>
                    </a:p>
                  </a:txBody>
                  <a:tcPr marL="68580" marR="68580" marT="0" marB="0">
                    <a:solidFill>
                      <a:schemeClr val="accent5">
                        <a:lumMod val="20000"/>
                        <a:lumOff val="80000"/>
                      </a:schemeClr>
                    </a:solidFill>
                  </a:tcPr>
                </a:tc>
                <a:tc gridSpan="3">
                  <a:txBody>
                    <a:bodyPr/>
                    <a:lstStyle/>
                    <a:p>
                      <a:r>
                        <a:rPr lang="en-IN" sz="1000" kern="100" dirty="0">
                          <a:effectLst/>
                        </a:rPr>
                        <a:t>Mutations Residues</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Temperature</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gridSpan="2">
                  <a:txBody>
                    <a:bodyPr/>
                    <a:lstStyle/>
                    <a:p>
                      <a:r>
                        <a:rPr lang="en-IN" sz="1000" kern="100">
                          <a:effectLst/>
                        </a:rPr>
                        <a:t>Temperature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Temperature decay</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Temperature decay interval</a:t>
                      </a:r>
                      <a:endParaRPr lang="en-IN"/>
                    </a:p>
                  </a:txBody>
                  <a:tcPr marL="68580" marR="68580" marT="0" marB="0">
                    <a:solidFill>
                      <a:schemeClr val="accent5">
                        <a:lumMod val="20000"/>
                        <a:lumOff val="80000"/>
                      </a:schemeClr>
                    </a:solidFill>
                  </a:tcPr>
                </a:tc>
                <a:tc hMerge="1">
                  <a:txBody>
                    <a:bodyPr/>
                    <a:lstStyle/>
                    <a:p>
                      <a:endParaRPr lang="en-IN"/>
                    </a:p>
                  </a:txBody>
                  <a:tcPr/>
                </a:tc>
                <a:tc gridSpan="2">
                  <a:txBody>
                    <a:bodyPr/>
                    <a:lstStyle/>
                    <a:p>
                      <a:r>
                        <a:rPr lang="en-IN" sz="1000" kern="100">
                          <a:effectLst/>
                        </a:rPr>
                        <a:t>Minimum Temperature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Learning rate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a:effectLst/>
                        </a:rPr>
                        <a:t>Discount factor</a:t>
                      </a:r>
                      <a:endParaRPr lang="en-IN"/>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Random Seed</a:t>
                      </a:r>
                      <a:endParaRPr lang="en-IN" dirty="0"/>
                    </a:p>
                  </a:txBody>
                  <a:tcPr marL="68580" marR="68580" marT="0" marB="0">
                    <a:solidFill>
                      <a:schemeClr val="accent5">
                        <a:lumMod val="20000"/>
                        <a:lumOff val="80000"/>
                      </a:schemeClr>
                    </a:solidFill>
                  </a:tcPr>
                </a:tc>
                <a:tc hMerge="1">
                  <a:txBody>
                    <a:bodyPr/>
                    <a:lstStyle/>
                    <a:p>
                      <a:endParaRPr lang="en-IN"/>
                    </a:p>
                  </a:txBody>
                  <a:tcPr marL="68580" marR="68580" marT="0" marB="0"/>
                </a:tc>
                <a:extLst>
                  <a:ext uri="{0D108BD9-81ED-4DB2-BD59-A6C34878D82A}">
                    <a16:rowId xmlns:a16="http://schemas.microsoft.com/office/drawing/2014/main" val="141410632"/>
                  </a:ext>
                </a:extLst>
              </a:tr>
              <a:tr h="170340">
                <a:tc>
                  <a:txBody>
                    <a:bodyPr/>
                    <a:lstStyle/>
                    <a:p>
                      <a:pPr>
                        <a:lnSpc>
                          <a:spcPct val="107000"/>
                        </a:lnSpc>
                        <a:spcAft>
                          <a:spcPts val="800"/>
                        </a:spcAft>
                      </a:pPr>
                      <a:r>
                        <a:rPr lang="en-IN" sz="1000" kern="100" dirty="0">
                          <a:solidFill>
                            <a:schemeClr val="bg1"/>
                          </a:solidFill>
                          <a:effectLst/>
                        </a:rPr>
                        <a:t>Heavy</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0000"/>
                    </a:solidFill>
                  </a:tcPr>
                </a:tc>
                <a:tc gridSpan="3">
                  <a:txBody>
                    <a:bodyPr/>
                    <a:lstStyle/>
                    <a:p>
                      <a:pPr>
                        <a:lnSpc>
                          <a:spcPct val="107000"/>
                        </a:lnSpc>
                        <a:spcAft>
                          <a:spcPts val="800"/>
                        </a:spcAft>
                      </a:pPr>
                      <a:r>
                        <a:rPr lang="en-IN" sz="1000" kern="100" dirty="0">
                          <a:solidFill>
                            <a:schemeClr val="bg1"/>
                          </a:solidFill>
                          <a:effectLst/>
                        </a:rPr>
                        <a:t> Tyr33, Ser54, Arg99</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00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dirty="0">
                          <a:effectLst/>
                        </a:rPr>
                        <a:t> 17</a:t>
                      </a:r>
                      <a:endParaRPr lang="en-IN" dirty="0"/>
                    </a:p>
                  </a:txBody>
                  <a:tcPr marL="68580" marR="68580" marT="0" marB="0"/>
                </a:tc>
                <a:tc>
                  <a:txBody>
                    <a:bodyPr/>
                    <a:lstStyle/>
                    <a:p>
                      <a:r>
                        <a:rPr lang="en-IN" sz="1000" kern="100" dirty="0">
                          <a:solidFill>
                            <a:schemeClr val="bg1"/>
                          </a:solidFill>
                          <a:effectLst/>
                        </a:rPr>
                        <a:t> 17</a:t>
                      </a:r>
                      <a:endParaRPr lang="en-IN" dirty="0">
                        <a:solidFill>
                          <a:schemeClr val="bg1"/>
                        </a:solidFill>
                      </a:endParaRPr>
                    </a:p>
                  </a:txBody>
                  <a:tcPr marL="68580" marR="68580" marT="0" marB="0">
                    <a:solidFill>
                      <a:srgbClr val="FF0000"/>
                    </a:solidFill>
                  </a:tcPr>
                </a:tc>
                <a:tc gridSpan="3">
                  <a:txBody>
                    <a:bodyPr/>
                    <a:lstStyle/>
                    <a:p>
                      <a:r>
                        <a:rPr lang="pt-BR" sz="1000" kern="100" dirty="0">
                          <a:solidFill>
                            <a:schemeClr val="bg1"/>
                          </a:solidFill>
                          <a:effectLst/>
                        </a:rPr>
                        <a:t>A,D,E,F,G,H,I,K,L,N,Q,R,S,T,V,W,Y </a:t>
                      </a:r>
                      <a:endParaRPr lang="en-IN" dirty="0">
                        <a:solidFill>
                          <a:schemeClr val="bg1"/>
                        </a:solidFill>
                      </a:endParaRPr>
                    </a:p>
                  </a:txBody>
                  <a:tcPr marL="68580" marR="68580" marT="0" marB="0">
                    <a:solidFill>
                      <a:srgbClr val="FF00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gridSpan="2">
                  <a:txBody>
                    <a:bodyPr/>
                    <a:lstStyle/>
                    <a:p>
                      <a:r>
                        <a:rPr lang="en-IN" sz="1000" kern="100" dirty="0">
                          <a:solidFill>
                            <a:schemeClr val="bg1"/>
                          </a:solidFill>
                          <a:effectLst/>
                        </a:rPr>
                        <a:t> 100</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0.5 </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1000 </a:t>
                      </a:r>
                      <a:endParaRPr lang="en-IN" dirty="0">
                        <a:solidFill>
                          <a:schemeClr val="bg1"/>
                        </a:solidFill>
                      </a:endParaRPr>
                    </a:p>
                  </a:txBody>
                  <a:tcPr marL="68580" marR="68580" marT="0" marB="0">
                    <a:solidFill>
                      <a:srgbClr val="FF0000"/>
                    </a:solidFill>
                  </a:tcPr>
                </a:tc>
                <a:tc hMerge="1">
                  <a:txBody>
                    <a:bodyPr/>
                    <a:lstStyle/>
                    <a:p>
                      <a:endParaRPr lang="en-IN"/>
                    </a:p>
                  </a:txBody>
                  <a:tcPr/>
                </a:tc>
                <a:tc gridSpan="2">
                  <a:txBody>
                    <a:bodyPr/>
                    <a:lstStyle/>
                    <a:p>
                      <a:r>
                        <a:rPr lang="en-IN" sz="1000" kern="100" dirty="0">
                          <a:solidFill>
                            <a:schemeClr val="bg1"/>
                          </a:solidFill>
                          <a:effectLst/>
                        </a:rPr>
                        <a:t>1 </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0.01 </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0.9 </a:t>
                      </a:r>
                      <a:endParaRPr lang="en-IN" dirty="0">
                        <a:solidFill>
                          <a:schemeClr val="bg1"/>
                        </a:solidFill>
                      </a:endParaRPr>
                    </a:p>
                  </a:txBody>
                  <a:tcPr marL="68580" marR="68580" marT="0" marB="0">
                    <a:solidFill>
                      <a:srgbClr val="FF000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solidFill>
                            <a:schemeClr val="bg1"/>
                          </a:solidFill>
                          <a:effectLst/>
                        </a:rPr>
                        <a:t>717</a:t>
                      </a:r>
                      <a:endParaRPr lang="en-IN" dirty="0">
                        <a:solidFill>
                          <a:schemeClr val="bg1"/>
                        </a:solidFill>
                      </a:endParaRPr>
                    </a:p>
                  </a:txBody>
                  <a:tcPr marL="68580" marR="68580" marT="0" marB="0">
                    <a:solidFill>
                      <a:srgbClr val="FF0000"/>
                    </a:solidFill>
                  </a:tcPr>
                </a:tc>
                <a:tc hMerge="1">
                  <a:txBody>
                    <a:bodyPr/>
                    <a:lstStyle/>
                    <a:p>
                      <a:endParaRPr lang="en-IN" dirty="0"/>
                    </a:p>
                  </a:txBody>
                  <a:tcPr marL="68580" marR="68580" marT="0" marB="0"/>
                </a:tc>
                <a:extLst>
                  <a:ext uri="{0D108BD9-81ED-4DB2-BD59-A6C34878D82A}">
                    <a16:rowId xmlns:a16="http://schemas.microsoft.com/office/drawing/2014/main" val="3043039262"/>
                  </a:ext>
                </a:extLst>
              </a:tr>
              <a:tr h="170340">
                <a:tc gridSpan="22">
                  <a:txBody>
                    <a:bodyPr/>
                    <a:lstStyle/>
                    <a:p>
                      <a:pPr>
                        <a:lnSpc>
                          <a:spcPct val="107000"/>
                        </a:lnSpc>
                        <a:spcAft>
                          <a:spcPts val="800"/>
                        </a:spcAft>
                      </a:pPr>
                      <a:r>
                        <a:rPr lang="en-IN" sz="1000" kern="100" dirty="0">
                          <a:effectLst/>
                        </a:rPr>
                        <a:t>Epsilon Decay</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A080F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448237"/>
                  </a:ext>
                </a:extLst>
              </a:tr>
              <a:tr h="348303">
                <a:tc>
                  <a:txBody>
                    <a:bodyPr/>
                    <a:lstStyle/>
                    <a:p>
                      <a:pPr>
                        <a:lnSpc>
                          <a:spcPct val="107000"/>
                        </a:lnSpc>
                        <a:spcAft>
                          <a:spcPts val="800"/>
                        </a:spcAft>
                      </a:pPr>
                      <a:r>
                        <a:rPr lang="en-IN" sz="1000" kern="100">
                          <a:effectLst/>
                        </a:rPr>
                        <a:t>Chain</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3">
                  <a:txBody>
                    <a:bodyPr/>
                    <a:lstStyle/>
                    <a:p>
                      <a:pPr>
                        <a:lnSpc>
                          <a:spcPct val="107000"/>
                        </a:lnSpc>
                        <a:spcAft>
                          <a:spcPts val="800"/>
                        </a:spcAft>
                      </a:pPr>
                      <a:r>
                        <a:rPr lang="en-IN" sz="1000" kern="100" dirty="0">
                          <a:effectLst/>
                        </a:rPr>
                        <a:t>Residues position</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No. of Mutation a.a.</a:t>
                      </a:r>
                      <a:endParaRPr lang="en-IN" dirty="0"/>
                    </a:p>
                  </a:txBody>
                  <a:tcPr marL="68580" marR="68580" marT="0" marB="0"/>
                </a:tc>
                <a:tc>
                  <a:txBody>
                    <a:bodyPr/>
                    <a:lstStyle/>
                    <a:p>
                      <a:r>
                        <a:rPr lang="en-IN" sz="1000" kern="100" dirty="0">
                          <a:effectLst/>
                        </a:rPr>
                        <a:t>No. of Mutation a.a.</a:t>
                      </a:r>
                      <a:endParaRPr lang="en-IN" dirty="0"/>
                    </a:p>
                  </a:txBody>
                  <a:tcPr marL="68580" marR="68580" marT="0" marB="0">
                    <a:solidFill>
                      <a:schemeClr val="accent5">
                        <a:lumMod val="20000"/>
                        <a:lumOff val="80000"/>
                      </a:schemeClr>
                    </a:solidFill>
                  </a:tcPr>
                </a:tc>
                <a:tc gridSpan="3">
                  <a:txBody>
                    <a:bodyPr/>
                    <a:lstStyle/>
                    <a:p>
                      <a:r>
                        <a:rPr lang="en-IN" sz="1000" kern="100" dirty="0">
                          <a:effectLst/>
                        </a:rPr>
                        <a:t>Mutations Residues</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gridSpan="2">
                  <a:txBody>
                    <a:bodyPr/>
                    <a:lstStyle/>
                    <a:p>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tc gridSpan="2">
                  <a:txBody>
                    <a:bodyPr/>
                    <a:lstStyle/>
                    <a:p>
                      <a:r>
                        <a:rPr lang="en-IN" sz="1000" kern="100" dirty="0">
                          <a:effectLst/>
                        </a:rPr>
                        <a:t>Exploration decay</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tc gridSpan="2">
                  <a:txBody>
                    <a:bodyPr/>
                    <a:lstStyle/>
                    <a:p>
                      <a:r>
                        <a:rPr lang="en-IN" sz="1000" kern="100" dirty="0">
                          <a:effectLst/>
                        </a:rPr>
                        <a:t>Exploration decay interval</a:t>
                      </a:r>
                      <a:endParaRPr lang="en-IN" dirty="0"/>
                    </a:p>
                  </a:txBody>
                  <a:tcPr marL="68580" marR="68580" marT="0" marB="0">
                    <a:solidFill>
                      <a:schemeClr val="accent5">
                        <a:lumMod val="20000"/>
                        <a:lumOff val="80000"/>
                      </a:schemeClr>
                    </a:solidFill>
                  </a:tcPr>
                </a:tc>
                <a:tc hMerge="1">
                  <a:txBody>
                    <a:bodyPr/>
                    <a:lstStyle/>
                    <a:p>
                      <a:endParaRPr lang="en-IN"/>
                    </a:p>
                  </a:txBody>
                  <a:tcPr/>
                </a:tc>
                <a:tc gridSpan="2">
                  <a:txBody>
                    <a:bodyPr/>
                    <a:lstStyle/>
                    <a:p>
                      <a:r>
                        <a:rPr lang="en-IN" sz="1000" kern="100" dirty="0">
                          <a:effectLst/>
                        </a:rPr>
                        <a:t>Minimum Exploration</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tc gridSpan="2">
                  <a:txBody>
                    <a:bodyPr/>
                    <a:lstStyle/>
                    <a:p>
                      <a:r>
                        <a:rPr lang="en-IN" sz="1000" kern="100">
                          <a:effectLst/>
                        </a:rPr>
                        <a:t>Learning rate</a:t>
                      </a:r>
                      <a:endParaRPr lang="en-IN"/>
                    </a:p>
                  </a:txBody>
                  <a:tcPr marL="68580" marR="68580" marT="0" marB="0">
                    <a:solidFill>
                      <a:schemeClr val="accent5">
                        <a:lumMod val="20000"/>
                        <a:lumOff val="80000"/>
                      </a:schemeClr>
                    </a:solidFill>
                  </a:tcPr>
                </a:tc>
                <a:tc hMerge="1">
                  <a:txBody>
                    <a:bodyPr/>
                    <a:lstStyle/>
                    <a:p>
                      <a:endParaRPr lang="en-IN"/>
                    </a:p>
                  </a:txBody>
                  <a:tcPr marL="68580" marR="68580" marT="0" marB="0"/>
                </a:tc>
                <a:tc gridSpan="2">
                  <a:txBody>
                    <a:bodyPr/>
                    <a:lstStyle/>
                    <a:p>
                      <a:r>
                        <a:rPr lang="en-IN" sz="1000" kern="100" dirty="0">
                          <a:effectLst/>
                        </a:rPr>
                        <a:t>Discount factor</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Random Seed</a:t>
                      </a:r>
                      <a:endParaRPr lang="en-IN" dirty="0"/>
                    </a:p>
                  </a:txBody>
                  <a:tcPr marL="68580" marR="68580" marT="0" marB="0">
                    <a:solidFill>
                      <a:schemeClr val="accent5">
                        <a:lumMod val="20000"/>
                        <a:lumOff val="80000"/>
                      </a:schemeClr>
                    </a:solidFill>
                  </a:tcPr>
                </a:tc>
                <a:tc hMerge="1">
                  <a:txBody>
                    <a:bodyPr/>
                    <a:lstStyle/>
                    <a:p>
                      <a:endParaRPr lang="en-IN" dirty="0"/>
                    </a:p>
                  </a:txBody>
                  <a:tcPr marL="68580" marR="68580" marT="0" marB="0"/>
                </a:tc>
                <a:extLst>
                  <a:ext uri="{0D108BD9-81ED-4DB2-BD59-A6C34878D82A}">
                    <a16:rowId xmlns:a16="http://schemas.microsoft.com/office/drawing/2014/main" val="2460684356"/>
                  </a:ext>
                </a:extLst>
              </a:tr>
              <a:tr h="170340">
                <a:tc>
                  <a:txBody>
                    <a:bodyPr/>
                    <a:lstStyle/>
                    <a:p>
                      <a:pPr>
                        <a:lnSpc>
                          <a:spcPct val="107000"/>
                        </a:lnSpc>
                        <a:spcAft>
                          <a:spcPts val="800"/>
                        </a:spcAft>
                      </a:pPr>
                      <a:r>
                        <a:rPr lang="en-IN" sz="1000" kern="100" dirty="0">
                          <a:solidFill>
                            <a:schemeClr val="bg1"/>
                          </a:solidFill>
                          <a:effectLst/>
                        </a:rPr>
                        <a:t> Light</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0070C0"/>
                    </a:solidFill>
                  </a:tcPr>
                </a:tc>
                <a:tc gridSpan="3">
                  <a:txBody>
                    <a:bodyPr/>
                    <a:lstStyle/>
                    <a:p>
                      <a:pPr>
                        <a:lnSpc>
                          <a:spcPct val="107000"/>
                        </a:lnSpc>
                        <a:spcAft>
                          <a:spcPts val="800"/>
                        </a:spcAft>
                      </a:pPr>
                      <a:r>
                        <a:rPr lang="en-IN" sz="1000" kern="100" dirty="0">
                          <a:solidFill>
                            <a:schemeClr val="bg1"/>
                          </a:solidFill>
                          <a:effectLst/>
                        </a:rPr>
                        <a:t> Ser32, Tyr34, Tyr53, Tyr57, Ser95, Asp97</a:t>
                      </a:r>
                      <a:endParaRPr lang="en-IN"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0070C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 6</a:t>
                      </a:r>
                      <a:endParaRPr lang="en-IN" dirty="0"/>
                    </a:p>
                  </a:txBody>
                  <a:tcPr marL="68580" marR="68580" marT="0" marB="0"/>
                </a:tc>
                <a:tc>
                  <a:txBody>
                    <a:bodyPr/>
                    <a:lstStyle/>
                    <a:p>
                      <a:r>
                        <a:rPr lang="en-IN" sz="1000" kern="100">
                          <a:solidFill>
                            <a:schemeClr val="bg1"/>
                          </a:solidFill>
                          <a:effectLst/>
                        </a:rPr>
                        <a:t> 6</a:t>
                      </a:r>
                      <a:endParaRPr lang="en-IN">
                        <a:solidFill>
                          <a:schemeClr val="bg1"/>
                        </a:solidFill>
                      </a:endParaRPr>
                    </a:p>
                  </a:txBody>
                  <a:tcPr marL="68580" marR="68580" marT="0" marB="0">
                    <a:solidFill>
                      <a:srgbClr val="0070C0"/>
                    </a:solidFill>
                  </a:tcPr>
                </a:tc>
                <a:tc gridSpan="3">
                  <a:txBody>
                    <a:bodyPr/>
                    <a:lstStyle/>
                    <a:p>
                      <a:r>
                        <a:rPr lang="en-IN" sz="1000" kern="100" dirty="0">
                          <a:solidFill>
                            <a:schemeClr val="bg1"/>
                          </a:solidFill>
                          <a:effectLst/>
                        </a:rPr>
                        <a:t> S,Y,N,R,T,D</a:t>
                      </a:r>
                      <a:endParaRPr lang="en-IN" dirty="0">
                        <a:solidFill>
                          <a:schemeClr val="bg1"/>
                        </a:solidFill>
                      </a:endParaRPr>
                    </a:p>
                  </a:txBody>
                  <a:tcPr marL="68580" marR="68580" marT="0" marB="0">
                    <a:solidFill>
                      <a:srgbClr val="0070C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gridSpan="2">
                  <a:txBody>
                    <a:bodyPr/>
                    <a:lstStyle/>
                    <a:p>
                      <a:r>
                        <a:rPr lang="en-IN" sz="1000" kern="100" dirty="0">
                          <a:solidFill>
                            <a:schemeClr val="bg1"/>
                          </a:solidFill>
                          <a:effectLst/>
                        </a:rPr>
                        <a:t> 1</a:t>
                      </a:r>
                      <a:endParaRPr lang="en-IN" dirty="0">
                        <a:solidFill>
                          <a:schemeClr val="bg1"/>
                        </a:solidFill>
                      </a:endParaRPr>
                    </a:p>
                  </a:txBody>
                  <a:tcPr marL="68580" marR="68580" marT="0" marB="0">
                    <a:solidFill>
                      <a:srgbClr val="0070C0"/>
                    </a:solidFill>
                  </a:tcPr>
                </a:tc>
                <a:tc hMerge="1">
                  <a:txBody>
                    <a:bodyPr/>
                    <a:lstStyle/>
                    <a:p>
                      <a:endParaRPr lang="en-IN"/>
                    </a:p>
                  </a:txBody>
                  <a:tcPr marL="68580" marR="68580" marT="0" marB="0"/>
                </a:tc>
                <a:tc gridSpan="2">
                  <a:txBody>
                    <a:bodyPr/>
                    <a:lstStyle/>
                    <a:p>
                      <a:r>
                        <a:rPr lang="en-IN" sz="1000" kern="100" dirty="0">
                          <a:solidFill>
                            <a:schemeClr val="bg1"/>
                          </a:solidFill>
                          <a:effectLst/>
                        </a:rPr>
                        <a:t>0.005</a:t>
                      </a:r>
                      <a:endParaRPr lang="en-IN" dirty="0">
                        <a:solidFill>
                          <a:schemeClr val="bg1"/>
                        </a:solidFill>
                      </a:endParaRPr>
                    </a:p>
                  </a:txBody>
                  <a:tcPr marL="68580" marR="68580" marT="0" marB="0">
                    <a:solidFill>
                      <a:srgbClr val="0070C0"/>
                    </a:solidFill>
                  </a:tcPr>
                </a:tc>
                <a:tc hMerge="1">
                  <a:txBody>
                    <a:bodyPr/>
                    <a:lstStyle/>
                    <a:p>
                      <a:endParaRPr lang="en-IN"/>
                    </a:p>
                  </a:txBody>
                  <a:tcPr marL="68580" marR="68580" marT="0" marB="0"/>
                </a:tc>
                <a:tc gridSpan="2">
                  <a:txBody>
                    <a:bodyPr/>
                    <a:lstStyle/>
                    <a:p>
                      <a:r>
                        <a:rPr lang="en-IN" sz="1000" kern="100" dirty="0">
                          <a:solidFill>
                            <a:schemeClr val="bg1"/>
                          </a:solidFill>
                          <a:effectLst/>
                        </a:rPr>
                        <a:t>1000</a:t>
                      </a:r>
                      <a:endParaRPr lang="en-IN" dirty="0">
                        <a:solidFill>
                          <a:schemeClr val="bg1"/>
                        </a:solidFill>
                      </a:endParaRPr>
                    </a:p>
                  </a:txBody>
                  <a:tcPr marL="68580" marR="68580" marT="0" marB="0">
                    <a:solidFill>
                      <a:srgbClr val="0070C0"/>
                    </a:solidFill>
                  </a:tcPr>
                </a:tc>
                <a:tc hMerge="1">
                  <a:txBody>
                    <a:bodyPr/>
                    <a:lstStyle/>
                    <a:p>
                      <a:endParaRPr lang="en-IN"/>
                    </a:p>
                  </a:txBody>
                  <a:tcPr/>
                </a:tc>
                <a:tc gridSpan="2">
                  <a:txBody>
                    <a:bodyPr/>
                    <a:lstStyle/>
                    <a:p>
                      <a:r>
                        <a:rPr lang="en-IN" sz="1000" kern="100" dirty="0">
                          <a:solidFill>
                            <a:schemeClr val="bg1"/>
                          </a:solidFill>
                          <a:effectLst/>
                        </a:rPr>
                        <a:t>0.01</a:t>
                      </a:r>
                      <a:endParaRPr lang="en-IN" dirty="0">
                        <a:solidFill>
                          <a:schemeClr val="bg1"/>
                        </a:solidFill>
                      </a:endParaRPr>
                    </a:p>
                  </a:txBody>
                  <a:tcPr marL="68580" marR="68580" marT="0" marB="0">
                    <a:solidFill>
                      <a:srgbClr val="0070C0"/>
                    </a:solidFill>
                  </a:tcPr>
                </a:tc>
                <a:tc hMerge="1">
                  <a:txBody>
                    <a:bodyPr/>
                    <a:lstStyle/>
                    <a:p>
                      <a:endParaRPr lang="en-IN"/>
                    </a:p>
                  </a:txBody>
                  <a:tcPr marL="68580" marR="68580" marT="0" marB="0"/>
                </a:tc>
                <a:tc gridSpan="2">
                  <a:txBody>
                    <a:bodyPr/>
                    <a:lstStyle/>
                    <a:p>
                      <a:r>
                        <a:rPr lang="en-IN" sz="1000" kern="100" dirty="0">
                          <a:solidFill>
                            <a:schemeClr val="bg1"/>
                          </a:solidFill>
                          <a:effectLst/>
                        </a:rPr>
                        <a:t>0.01 </a:t>
                      </a:r>
                      <a:endParaRPr lang="en-IN" dirty="0">
                        <a:solidFill>
                          <a:schemeClr val="bg1"/>
                        </a:solidFill>
                      </a:endParaRPr>
                    </a:p>
                  </a:txBody>
                  <a:tcPr marL="68580" marR="68580" marT="0" marB="0">
                    <a:solidFill>
                      <a:srgbClr val="0070C0"/>
                    </a:solidFill>
                  </a:tcPr>
                </a:tc>
                <a:tc hMerge="1">
                  <a:txBody>
                    <a:bodyPr/>
                    <a:lstStyle/>
                    <a:p>
                      <a:endParaRPr lang="en-IN" dirty="0"/>
                    </a:p>
                  </a:txBody>
                  <a:tcPr marL="68580" marR="68580" marT="0" marB="0"/>
                </a:tc>
                <a:tc gridSpan="2">
                  <a:txBody>
                    <a:bodyPr/>
                    <a:lstStyle/>
                    <a:p>
                      <a:r>
                        <a:rPr lang="en-IN" sz="1000" kern="100" dirty="0">
                          <a:solidFill>
                            <a:schemeClr val="bg1"/>
                          </a:solidFill>
                          <a:effectLst/>
                        </a:rPr>
                        <a:t>0.9 </a:t>
                      </a:r>
                      <a:endParaRPr lang="en-IN" dirty="0">
                        <a:solidFill>
                          <a:schemeClr val="bg1"/>
                        </a:solidFill>
                      </a:endParaRPr>
                    </a:p>
                  </a:txBody>
                  <a:tcPr marL="68580" marR="68580" marT="0" marB="0">
                    <a:solidFill>
                      <a:srgbClr val="0070C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solidFill>
                            <a:schemeClr val="bg1"/>
                          </a:solidFill>
                          <a:effectLst/>
                        </a:rPr>
                        <a:t>643</a:t>
                      </a:r>
                      <a:endParaRPr lang="en-IN" dirty="0">
                        <a:solidFill>
                          <a:schemeClr val="bg1"/>
                        </a:solidFill>
                      </a:endParaRPr>
                    </a:p>
                  </a:txBody>
                  <a:tcPr marL="68580" marR="68580" marT="0" marB="0">
                    <a:solidFill>
                      <a:srgbClr val="0070C0"/>
                    </a:solidFill>
                  </a:tcPr>
                </a:tc>
                <a:tc hMerge="1">
                  <a:txBody>
                    <a:bodyPr/>
                    <a:lstStyle/>
                    <a:p>
                      <a:endParaRPr lang="en-IN" dirty="0"/>
                    </a:p>
                  </a:txBody>
                  <a:tcPr marL="68580" marR="68580" marT="0" marB="0"/>
                </a:tc>
                <a:extLst>
                  <a:ext uri="{0D108BD9-81ED-4DB2-BD59-A6C34878D82A}">
                    <a16:rowId xmlns:a16="http://schemas.microsoft.com/office/drawing/2014/main" val="2092222795"/>
                  </a:ext>
                </a:extLst>
              </a:tr>
              <a:tr h="170340">
                <a:tc>
                  <a:txBody>
                    <a:bodyPr/>
                    <a:lstStyle/>
                    <a:p>
                      <a:pPr>
                        <a:lnSpc>
                          <a:spcPct val="107000"/>
                        </a:lnSpc>
                        <a:spcAft>
                          <a:spcPts val="800"/>
                        </a:spcAft>
                      </a:pPr>
                      <a:r>
                        <a:rPr lang="en-IN" sz="1000" kern="100" dirty="0">
                          <a:solidFill>
                            <a:schemeClr val="tx1"/>
                          </a:solidFill>
                          <a:effectLst/>
                        </a:rPr>
                        <a:t> Heavy</a:t>
                      </a:r>
                      <a:endParaRPr lang="en-IN"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3">
                  <a:txBody>
                    <a:bodyPr/>
                    <a:lstStyle/>
                    <a:p>
                      <a:pPr>
                        <a:lnSpc>
                          <a:spcPct val="107000"/>
                        </a:lnSpc>
                        <a:spcAft>
                          <a:spcPts val="800"/>
                        </a:spcAft>
                      </a:pPr>
                      <a:r>
                        <a:rPr lang="en-IN" sz="1000" kern="100" dirty="0">
                          <a:solidFill>
                            <a:schemeClr val="tx1"/>
                          </a:solidFill>
                          <a:effectLst/>
                        </a:rPr>
                        <a:t> Ser54, Arg99,Tyr101, Arg102</a:t>
                      </a:r>
                      <a:endParaRPr lang="en-IN"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a:effectLst/>
                        </a:rPr>
                        <a:t> 16</a:t>
                      </a:r>
                      <a:endParaRPr lang="en-IN" dirty="0"/>
                    </a:p>
                  </a:txBody>
                  <a:tcPr marL="68580" marR="68580" marT="0" marB="0"/>
                </a:tc>
                <a:tc>
                  <a:txBody>
                    <a:bodyPr/>
                    <a:lstStyle/>
                    <a:p>
                      <a:r>
                        <a:rPr lang="en-IN" sz="1000" kern="100">
                          <a:solidFill>
                            <a:schemeClr val="tx1"/>
                          </a:solidFill>
                          <a:effectLst/>
                        </a:rPr>
                        <a:t> 16</a:t>
                      </a:r>
                      <a:endParaRPr lang="en-IN">
                        <a:solidFill>
                          <a:schemeClr val="tx1"/>
                        </a:solidFill>
                      </a:endParaRPr>
                    </a:p>
                  </a:txBody>
                  <a:tcPr marL="68580" marR="68580" marT="0" marB="0">
                    <a:solidFill>
                      <a:schemeClr val="accent4">
                        <a:lumMod val="75000"/>
                      </a:schemeClr>
                    </a:solidFill>
                  </a:tcPr>
                </a:tc>
                <a:tc gridSpan="3">
                  <a:txBody>
                    <a:bodyPr/>
                    <a:lstStyle/>
                    <a:p>
                      <a:r>
                        <a:rPr lang="en-IN" sz="1000" kern="100" dirty="0">
                          <a:solidFill>
                            <a:schemeClr val="tx1"/>
                          </a:solidFill>
                          <a:effectLst/>
                        </a:rPr>
                        <a:t> </a:t>
                      </a:r>
                      <a:r>
                        <a:rPr lang="pt-BR" sz="1000" kern="100" dirty="0">
                          <a:solidFill>
                            <a:schemeClr val="tx1"/>
                          </a:solidFill>
                          <a:effectLst/>
                        </a:rPr>
                        <a:t>A,D,E,F,G,H,I,K,L,N,Q,R,S,T,V,W,Y</a:t>
                      </a:r>
                      <a:endParaRPr lang="en-IN" dirty="0">
                        <a:solidFill>
                          <a:schemeClr val="tx1"/>
                        </a:solidFill>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gridSpan="2">
                  <a:txBody>
                    <a:bodyPr/>
                    <a:lstStyle/>
                    <a:p>
                      <a:r>
                        <a:rPr lang="en-IN" sz="1000" kern="100" dirty="0">
                          <a:solidFill>
                            <a:schemeClr val="tx1"/>
                          </a:solidFill>
                          <a:effectLst/>
                        </a:rPr>
                        <a:t> 1</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0.005</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1000</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a:tc>
                <a:tc gridSpan="2">
                  <a:txBody>
                    <a:bodyPr/>
                    <a:lstStyle/>
                    <a:p>
                      <a:r>
                        <a:rPr lang="en-IN" sz="1000" kern="100" dirty="0">
                          <a:solidFill>
                            <a:schemeClr val="tx1"/>
                          </a:solidFill>
                          <a:effectLst/>
                        </a:rPr>
                        <a:t>0.05</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0.01</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tc gridSpan="2">
                  <a:txBody>
                    <a:bodyPr/>
                    <a:lstStyle/>
                    <a:p>
                      <a:r>
                        <a:rPr lang="en-IN" sz="1000" kern="100" dirty="0">
                          <a:solidFill>
                            <a:schemeClr val="tx1"/>
                          </a:solidFill>
                          <a:effectLst/>
                        </a:rPr>
                        <a:t>0.9</a:t>
                      </a:r>
                      <a:endParaRPr lang="en-IN" dirty="0">
                        <a:solidFill>
                          <a:schemeClr val="tx1"/>
                        </a:solidFill>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solidFill>
                            <a:schemeClr val="tx1"/>
                          </a:solidFill>
                          <a:effectLst/>
                        </a:rPr>
                        <a:t>71</a:t>
                      </a:r>
                      <a:endParaRPr lang="en-IN" dirty="0">
                        <a:solidFill>
                          <a:schemeClr val="tx1"/>
                        </a:solidFill>
                      </a:endParaRPr>
                    </a:p>
                  </a:txBody>
                  <a:tcPr marL="68580" marR="68580" marT="0" marB="0">
                    <a:solidFill>
                      <a:schemeClr val="accent4">
                        <a:lumMod val="75000"/>
                      </a:schemeClr>
                    </a:solidFill>
                  </a:tcPr>
                </a:tc>
                <a:tc hMerge="1">
                  <a:txBody>
                    <a:bodyPr/>
                    <a:lstStyle/>
                    <a:p>
                      <a:endParaRPr lang="en-IN"/>
                    </a:p>
                  </a:txBody>
                  <a:tcPr marL="68580" marR="68580" marT="0" marB="0"/>
                </a:tc>
                <a:extLst>
                  <a:ext uri="{0D108BD9-81ED-4DB2-BD59-A6C34878D82A}">
                    <a16:rowId xmlns:a16="http://schemas.microsoft.com/office/drawing/2014/main" val="2698093932"/>
                  </a:ext>
                </a:extLst>
              </a:tr>
              <a:tr h="170340">
                <a:tc>
                  <a:txBody>
                    <a:bodyPr/>
                    <a:lstStyle/>
                    <a:p>
                      <a:pPr>
                        <a:lnSpc>
                          <a:spcPct val="107000"/>
                        </a:lnSpc>
                        <a:spcAft>
                          <a:spcPts val="800"/>
                        </a:spcAft>
                      </a:pPr>
                      <a:r>
                        <a:rPr lang="en-IN" sz="1000" kern="100" dirty="0">
                          <a:effectLst/>
                        </a:rPr>
                        <a:t> Heavy*</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92D050"/>
                    </a:solidFill>
                  </a:tcPr>
                </a:tc>
                <a:tc gridSpan="3">
                  <a:txBody>
                    <a:bodyPr/>
                    <a:lstStyle/>
                    <a:p>
                      <a:pPr>
                        <a:lnSpc>
                          <a:spcPct val="107000"/>
                        </a:lnSpc>
                        <a:spcAft>
                          <a:spcPts val="800"/>
                        </a:spcAft>
                      </a:pPr>
                      <a:r>
                        <a:rPr lang="en-IN" sz="1000" kern="100" dirty="0">
                          <a:effectLst/>
                        </a:rPr>
                        <a:t> Ser54, Arg99,Tyr101, Arg102</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r>
                        <a:rPr lang="en-IN" sz="1000" kern="100" dirty="0">
                          <a:effectLst/>
                        </a:rPr>
                        <a:t> 16</a:t>
                      </a:r>
                      <a:endParaRPr lang="en-IN" dirty="0"/>
                    </a:p>
                  </a:txBody>
                  <a:tcPr marL="68580" marR="68580" marT="0" marB="0"/>
                </a:tc>
                <a:tc>
                  <a:txBody>
                    <a:bodyPr/>
                    <a:lstStyle/>
                    <a:p>
                      <a:r>
                        <a:rPr lang="en-IN" sz="1000" kern="100" dirty="0">
                          <a:effectLst/>
                        </a:rPr>
                        <a:t> 16</a:t>
                      </a:r>
                      <a:endParaRPr lang="en-IN" dirty="0"/>
                    </a:p>
                  </a:txBody>
                  <a:tcPr marL="68580" marR="68580" marT="0" marB="0">
                    <a:solidFill>
                      <a:srgbClr val="92D050"/>
                    </a:solidFill>
                  </a:tcPr>
                </a:tc>
                <a:tc gridSpan="3">
                  <a:txBody>
                    <a:bodyPr/>
                    <a:lstStyle/>
                    <a:p>
                      <a:r>
                        <a:rPr lang="en-IN" sz="1000" kern="100" dirty="0">
                          <a:effectLst/>
                        </a:rPr>
                        <a:t> </a:t>
                      </a:r>
                      <a:r>
                        <a:rPr lang="pt-BR" sz="1000" kern="100" dirty="0">
                          <a:effectLst/>
                        </a:rPr>
                        <a:t>A,D,E,F,G,H,I,K,L,N,Q,R,S,T,V,W,Y</a:t>
                      </a:r>
                      <a:endParaRPr lang="en-IN" dirty="0"/>
                    </a:p>
                  </a:txBody>
                  <a:tcPr marL="68580" marR="68580" marT="0" marB="0">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gridSpan="2">
                  <a:txBody>
                    <a:bodyPr/>
                    <a:lstStyle/>
                    <a:p>
                      <a:r>
                        <a:rPr lang="en-IN" sz="1000" kern="100" dirty="0">
                          <a:effectLst/>
                        </a:rPr>
                        <a:t> 1</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0.005</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1000</a:t>
                      </a:r>
                      <a:endParaRPr lang="en-IN" dirty="0"/>
                    </a:p>
                  </a:txBody>
                  <a:tcPr marL="68580" marR="68580" marT="0" marB="0">
                    <a:solidFill>
                      <a:srgbClr val="92D050"/>
                    </a:solidFill>
                  </a:tcPr>
                </a:tc>
                <a:tc hMerge="1">
                  <a:txBody>
                    <a:bodyPr/>
                    <a:lstStyle/>
                    <a:p>
                      <a:endParaRPr lang="en-IN"/>
                    </a:p>
                  </a:txBody>
                  <a:tcPr/>
                </a:tc>
                <a:tc gridSpan="2">
                  <a:txBody>
                    <a:bodyPr/>
                    <a:lstStyle/>
                    <a:p>
                      <a:r>
                        <a:rPr lang="en-IN" sz="1000" kern="100" dirty="0">
                          <a:effectLst/>
                        </a:rPr>
                        <a:t>0.05</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0.01 </a:t>
                      </a:r>
                      <a:endParaRPr lang="en-IN" dirty="0"/>
                    </a:p>
                  </a:txBody>
                  <a:tcPr marL="68580" marR="68580" marT="0" marB="0">
                    <a:solidFill>
                      <a:srgbClr val="92D050"/>
                    </a:solidFill>
                  </a:tcPr>
                </a:tc>
                <a:tc hMerge="1">
                  <a:txBody>
                    <a:bodyPr/>
                    <a:lstStyle/>
                    <a:p>
                      <a:endParaRPr lang="en-IN" dirty="0"/>
                    </a:p>
                  </a:txBody>
                  <a:tcPr marL="68580" marR="68580" marT="0" marB="0"/>
                </a:tc>
                <a:tc gridSpan="2">
                  <a:txBody>
                    <a:bodyPr/>
                    <a:lstStyle/>
                    <a:p>
                      <a:r>
                        <a:rPr lang="en-IN" sz="1000" kern="100" dirty="0">
                          <a:effectLst/>
                        </a:rPr>
                        <a:t>0.9</a:t>
                      </a:r>
                      <a:endParaRPr lang="en-IN" dirty="0"/>
                    </a:p>
                  </a:txBody>
                  <a:tcPr marL="68580" marR="68580" marT="0" marB="0">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17</a:t>
                      </a:r>
                      <a:endParaRPr lang="en-IN" dirty="0"/>
                    </a:p>
                  </a:txBody>
                  <a:tcPr marL="68580" marR="68580" marT="0" marB="0">
                    <a:solidFill>
                      <a:srgbClr val="92D050"/>
                    </a:solidFill>
                  </a:tcPr>
                </a:tc>
                <a:tc hMerge="1">
                  <a:txBody>
                    <a:bodyPr/>
                    <a:lstStyle/>
                    <a:p>
                      <a:endParaRPr lang="en-IN" dirty="0"/>
                    </a:p>
                  </a:txBody>
                  <a:tcPr marL="68580" marR="68580" marT="0" marB="0"/>
                </a:tc>
                <a:extLst>
                  <a:ext uri="{0D108BD9-81ED-4DB2-BD59-A6C34878D82A}">
                    <a16:rowId xmlns:a16="http://schemas.microsoft.com/office/drawing/2014/main" val="3795893834"/>
                  </a:ext>
                </a:extLst>
              </a:tr>
              <a:tr h="170340">
                <a:tc gridSpan="22">
                  <a:txBody>
                    <a:bodyPr/>
                    <a:lstStyle/>
                    <a:p>
                      <a:pPr>
                        <a:lnSpc>
                          <a:spcPct val="107000"/>
                        </a:lnSpc>
                        <a:spcAft>
                          <a:spcPts val="800"/>
                        </a:spcAft>
                      </a:pPr>
                      <a:r>
                        <a:rPr lang="en-IN" sz="1000" kern="100" dirty="0">
                          <a:effectLst/>
                        </a:rPr>
                        <a:t>Deep Q Learning</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A080FC"/>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4316210"/>
                  </a:ext>
                </a:extLst>
              </a:tr>
              <a:tr h="374992">
                <a:tc>
                  <a:txBody>
                    <a:bodyPr/>
                    <a:lstStyle/>
                    <a:p>
                      <a:pPr>
                        <a:lnSpc>
                          <a:spcPct val="107000"/>
                        </a:lnSpc>
                        <a:spcAft>
                          <a:spcPts val="800"/>
                        </a:spcAft>
                      </a:pPr>
                      <a:r>
                        <a:rPr lang="en-IN" sz="1000" kern="100" dirty="0">
                          <a:effectLst/>
                        </a:rPr>
                        <a:t>Chain</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nSpc>
                          <a:spcPct val="107000"/>
                        </a:lnSpc>
                        <a:spcAft>
                          <a:spcPts val="800"/>
                        </a:spcAft>
                      </a:pPr>
                      <a:r>
                        <a:rPr lang="en-IN" sz="1000" kern="100" dirty="0">
                          <a:effectLst/>
                        </a:rPr>
                        <a:t>Residues position</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nSpc>
                          <a:spcPct val="107000"/>
                        </a:lnSpc>
                        <a:spcAft>
                          <a:spcPts val="800"/>
                        </a:spcAft>
                      </a:pPr>
                      <a:r>
                        <a:rPr lang="en-IN" sz="1000" kern="100" dirty="0">
                          <a:effectLst/>
                        </a:rPr>
                        <a:t>No. of Mutation a.a.</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3">
                  <a:txBody>
                    <a:bodyPr/>
                    <a:lstStyle/>
                    <a:p>
                      <a:pPr>
                        <a:lnSpc>
                          <a:spcPct val="107000"/>
                        </a:lnSpc>
                        <a:spcAft>
                          <a:spcPts val="800"/>
                        </a:spcAft>
                      </a:pPr>
                      <a:r>
                        <a:rPr lang="en-IN" sz="1000" kern="100" dirty="0">
                          <a:effectLst/>
                        </a:rPr>
                        <a:t>Mutations Residues</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endParaRPr lang="en-IN"/>
                    </a:p>
                  </a:txBody>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endParaRPr lang="en-IN" dirty="0"/>
                    </a:p>
                  </a:txBody>
                  <a:tcPr marL="68580" marR="68580" marT="0" marB="0">
                    <a:solidFill>
                      <a:schemeClr val="accent5">
                        <a:lumMod val="20000"/>
                        <a:lumOff val="80000"/>
                      </a:schemeClr>
                    </a:solidFill>
                  </a:tcPr>
                </a:tc>
                <a:tc gridSpan="2">
                  <a:txBody>
                    <a:bodyPr/>
                    <a:lstStyle/>
                    <a:p>
                      <a:r>
                        <a:rPr lang="en-IN" sz="1000" kern="100" dirty="0">
                          <a:effectLst/>
                        </a:rPr>
                        <a:t>Exploration decay</a:t>
                      </a:r>
                      <a:endParaRPr lang="en-IN" dirty="0"/>
                    </a:p>
                  </a:txBody>
                  <a:tcPr marL="68580" marR="68580" marT="0" marB="0">
                    <a:solidFill>
                      <a:schemeClr val="accent5">
                        <a:lumMod val="20000"/>
                        <a:lumOff val="80000"/>
                      </a:schemeClr>
                    </a:solidFill>
                  </a:tcPr>
                </a:tc>
                <a:tc hMerge="1">
                  <a:txBody>
                    <a:bodyPr/>
                    <a:lstStyle/>
                    <a:p>
                      <a:r>
                        <a:rPr lang="en-IN" sz="1000" kern="100">
                          <a:effectLst/>
                        </a:rPr>
                        <a:t>Exploration decay</a:t>
                      </a:r>
                      <a:endParaRPr lang="en-IN" dirty="0"/>
                    </a:p>
                  </a:txBody>
                  <a:tcPr marL="68580" marR="68580" marT="0" marB="0"/>
                </a:tc>
                <a:tc gridSpan="2">
                  <a:txBody>
                    <a:bodyPr/>
                    <a:lstStyle/>
                    <a:p>
                      <a:r>
                        <a:rPr lang="en-IN" sz="1000" kern="100" dirty="0">
                          <a:effectLst/>
                        </a:rPr>
                        <a:t>Exploration decay interval</a:t>
                      </a:r>
                      <a:endParaRPr lang="en-IN" dirty="0"/>
                    </a:p>
                  </a:txBody>
                  <a:tcPr marL="68580" marR="68580" marT="0" marB="0">
                    <a:solidFill>
                      <a:schemeClr val="accent5">
                        <a:lumMod val="20000"/>
                        <a:lumOff val="80000"/>
                      </a:schemeClr>
                    </a:solidFill>
                  </a:tcPr>
                </a:tc>
                <a:tc hMerge="1">
                  <a:txBody>
                    <a:bodyPr/>
                    <a:lstStyle/>
                    <a:p>
                      <a:r>
                        <a:rPr lang="en-IN" sz="1000" kern="100" dirty="0">
                          <a:effectLst/>
                        </a:rPr>
                        <a:t>Exploration decay interval</a:t>
                      </a:r>
                      <a:endParaRPr lang="en-IN" dirty="0"/>
                    </a:p>
                  </a:txBody>
                  <a:tcPr marL="68580" marR="68580" marT="0" marB="0"/>
                </a:tc>
                <a:tc gridSpan="2">
                  <a:txBody>
                    <a:bodyPr/>
                    <a:lstStyle/>
                    <a:p>
                      <a:r>
                        <a:rPr lang="en-IN" sz="1000" kern="100" dirty="0">
                          <a:effectLst/>
                        </a:rPr>
                        <a:t>Minimum Exploration</a:t>
                      </a:r>
                      <a:endParaRPr lang="en-IN" dirty="0"/>
                    </a:p>
                  </a:txBody>
                  <a:tcPr marL="68580" marR="68580" marT="0" marB="0">
                    <a:solidFill>
                      <a:schemeClr val="accent5">
                        <a:lumMod val="20000"/>
                        <a:lumOff val="80000"/>
                      </a:schemeClr>
                    </a:solidFill>
                  </a:tcPr>
                </a:tc>
                <a:tc hMerge="1">
                  <a:txBody>
                    <a:bodyPr/>
                    <a:lstStyle/>
                    <a:p>
                      <a:r>
                        <a:rPr lang="en-IN" sz="1000" kern="100">
                          <a:effectLst/>
                        </a:rPr>
                        <a:t>Learning rate</a:t>
                      </a:r>
                      <a:endParaRPr lang="en-IN" dirty="0"/>
                    </a:p>
                  </a:txBody>
                  <a:tcPr marL="68580" marR="68580" marT="0" marB="0"/>
                </a:tc>
                <a:tc>
                  <a:txBody>
                    <a:bodyPr/>
                    <a:lstStyle/>
                    <a:p>
                      <a:r>
                        <a:rPr lang="en-IN" sz="1000" kern="100">
                          <a:effectLst/>
                        </a:rPr>
                        <a:t>Learning rate</a:t>
                      </a:r>
                      <a:endParaRPr lang="en-IN" dirty="0"/>
                    </a:p>
                  </a:txBody>
                  <a:tcPr marL="68580" marR="68580" marT="0" marB="0">
                    <a:solidFill>
                      <a:schemeClr val="accent5">
                        <a:lumMod val="20000"/>
                        <a:lumOff val="80000"/>
                      </a:schemeClr>
                    </a:solidFill>
                  </a:tcPr>
                </a:tc>
                <a:tc>
                  <a:txBody>
                    <a:bodyPr/>
                    <a:lstStyle/>
                    <a:p>
                      <a:pPr>
                        <a:lnSpc>
                          <a:spcPct val="107000"/>
                        </a:lnSpc>
                        <a:spcAft>
                          <a:spcPts val="800"/>
                        </a:spcAft>
                      </a:pPr>
                      <a:r>
                        <a:rPr lang="en-IN" sz="1000" kern="100">
                          <a:effectLst/>
                        </a:rPr>
                        <a:t>Discount factor</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gridSpan="2">
                  <a:txBody>
                    <a:bodyPr/>
                    <a:lstStyle/>
                    <a:p>
                      <a:r>
                        <a:rPr lang="en-IN" sz="1000" kern="100" dirty="0">
                          <a:effectLst/>
                        </a:rPr>
                        <a:t> Network Sync Rate</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dirty="0">
                          <a:effectLst/>
                        </a:rPr>
                        <a:t> Network Sync Rate</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a:effectLst/>
                        </a:rPr>
                        <a:t> Replay Memory Size</a:t>
                      </a:r>
                      <a:endParaRPr lang="en-IN" dirty="0"/>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 Replay Memory Size</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rPr>
                        <a:t>Mini Batch Size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Random Seed</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extLst>
                  <a:ext uri="{0D108BD9-81ED-4DB2-BD59-A6C34878D82A}">
                    <a16:rowId xmlns:a16="http://schemas.microsoft.com/office/drawing/2014/main" val="1151444553"/>
                  </a:ext>
                </a:extLst>
              </a:tr>
              <a:tr h="196205">
                <a:tc>
                  <a:txBody>
                    <a:bodyPr/>
                    <a:lstStyle/>
                    <a:p>
                      <a:pPr>
                        <a:lnSpc>
                          <a:spcPct val="107000"/>
                        </a:lnSpc>
                        <a:spcAft>
                          <a:spcPts val="800"/>
                        </a:spcAft>
                      </a:pPr>
                      <a:r>
                        <a:rPr lang="en-IN" sz="1000" kern="100" dirty="0">
                          <a:effectLst/>
                        </a:rPr>
                        <a:t> Heavy</a:t>
                      </a:r>
                    </a:p>
                  </a:txBody>
                  <a:tcPr marL="68580" marR="68580" marT="0" marB="0">
                    <a:solidFill>
                      <a:srgbClr val="FFFF00"/>
                    </a:solidFill>
                  </a:tcPr>
                </a:tc>
                <a:tc>
                  <a:txBody>
                    <a:bodyPr/>
                    <a:lstStyle/>
                    <a:p>
                      <a:pPr>
                        <a:lnSpc>
                          <a:spcPct val="107000"/>
                        </a:lnSpc>
                        <a:spcAft>
                          <a:spcPts val="800"/>
                        </a:spcAft>
                      </a:pPr>
                      <a:r>
                        <a:rPr lang="en-IN" sz="1000" kern="100" dirty="0">
                          <a:effectLst/>
                        </a:rPr>
                        <a:t>  Tyr33, Ser54, Arg99</a:t>
                      </a:r>
                    </a:p>
                  </a:txBody>
                  <a:tcPr marL="68580" marR="68580" marT="0" marB="0">
                    <a:solidFill>
                      <a:srgbClr val="FFFF00"/>
                    </a:solidFill>
                  </a:tcPr>
                </a:tc>
                <a:tc>
                  <a:txBody>
                    <a:bodyPr/>
                    <a:lstStyle/>
                    <a:p>
                      <a:pPr>
                        <a:lnSpc>
                          <a:spcPct val="107000"/>
                        </a:lnSpc>
                        <a:spcAft>
                          <a:spcPts val="800"/>
                        </a:spcAft>
                      </a:pPr>
                      <a:r>
                        <a:rPr lang="en-IN" sz="1000" kern="100" dirty="0">
                          <a:effectLst/>
                        </a:rPr>
                        <a:t> 17</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gridSpan="3">
                  <a:txBody>
                    <a:bodyPr/>
                    <a:lstStyle/>
                    <a:p>
                      <a:pPr>
                        <a:lnSpc>
                          <a:spcPct val="107000"/>
                        </a:lnSpc>
                        <a:spcAft>
                          <a:spcPts val="800"/>
                        </a:spcAft>
                      </a:pPr>
                      <a:r>
                        <a:rPr lang="en-IN" sz="1000" kern="100" dirty="0">
                          <a:effectLst/>
                        </a:rPr>
                        <a:t>A,D,E,F,G,H,I,K,L,N,Q,R,S,T,V,W,Y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hMerge="1">
                  <a:txBody>
                    <a:bodyPr/>
                    <a:lstStyle/>
                    <a:p>
                      <a:endParaRPr lang="en-IN"/>
                    </a:p>
                  </a:txBody>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 1</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gridSpan="2">
                  <a:txBody>
                    <a:bodyPr/>
                    <a:lstStyle/>
                    <a:p>
                      <a:pPr>
                        <a:lnSpc>
                          <a:spcPct val="107000"/>
                        </a:lnSpc>
                        <a:spcAft>
                          <a:spcPts val="800"/>
                        </a:spcAft>
                      </a:pPr>
                      <a:r>
                        <a:rPr lang="en-IN" sz="1000" kern="100" dirty="0">
                          <a:effectLst/>
                        </a:rPr>
                        <a:t> 0.01</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1000</a:t>
                      </a:r>
                    </a:p>
                  </a:txBody>
                  <a:tcPr marL="68580" marR="68580" marT="0" marB="0">
                    <a:solidFill>
                      <a:srgbClr val="FFFF0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0.01</a:t>
                      </a:r>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0.01 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nSpc>
                          <a:spcPct val="107000"/>
                        </a:lnSpc>
                        <a:spcAft>
                          <a:spcPts val="800"/>
                        </a:spcAft>
                      </a:pPr>
                      <a:r>
                        <a:rPr lang="en-IN" sz="1000" kern="100" dirty="0">
                          <a:effectLst/>
                        </a:rPr>
                        <a:t>0.9 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gridSpan="2">
                  <a:txBody>
                    <a:bodyPr/>
                    <a:lstStyle/>
                    <a:p>
                      <a:r>
                        <a:rPr lang="en-IN" sz="1000" kern="100" dirty="0">
                          <a:effectLst/>
                        </a:rPr>
                        <a:t>5000 </a:t>
                      </a:r>
                      <a:endParaRPr lang="en-IN" dirty="0"/>
                    </a:p>
                  </a:txBody>
                  <a:tcPr marL="68580" marR="68580" marT="0" marB="0">
                    <a:solidFill>
                      <a:srgbClr val="FFFF0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000" kern="100" dirty="0">
                          <a:effectLst/>
                        </a:rPr>
                        <a:t>5000 </a:t>
                      </a:r>
                      <a:endParaRPr lang="en-IN" dirty="0"/>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nSpc>
                          <a:spcPct val="107000"/>
                        </a:lnSpc>
                        <a:spcAft>
                          <a:spcPts val="800"/>
                        </a:spcAft>
                      </a:pPr>
                      <a:r>
                        <a:rPr lang="en-IN" sz="1000" kern="100" dirty="0">
                          <a:effectLst/>
                        </a:rPr>
                        <a:t>200 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hMerge="1">
                  <a:txBody>
                    <a:bodyPr/>
                    <a:lstStyle/>
                    <a:p>
                      <a:pPr>
                        <a:lnSpc>
                          <a:spcPct val="107000"/>
                        </a:lnSpc>
                        <a:spcAft>
                          <a:spcPts val="800"/>
                        </a:spcAft>
                      </a:pPr>
                      <a:r>
                        <a:rPr lang="en-IN" sz="1000" kern="100" dirty="0">
                          <a:effectLst/>
                        </a:rPr>
                        <a:t>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000" kern="100" dirty="0">
                          <a:effectLst/>
                        </a:rPr>
                        <a:t>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extLst>
                  <a:ext uri="{0D108BD9-81ED-4DB2-BD59-A6C34878D82A}">
                    <a16:rowId xmlns:a16="http://schemas.microsoft.com/office/drawing/2014/main" val="3966965211"/>
                  </a:ext>
                </a:extLst>
              </a:tr>
            </a:tbl>
          </a:graphicData>
        </a:graphic>
      </p:graphicFrame>
      <p:sp>
        <p:nvSpPr>
          <p:cNvPr id="12" name="TextBox 11">
            <a:extLst>
              <a:ext uri="{FF2B5EF4-FFF2-40B4-BE49-F238E27FC236}">
                <a16:creationId xmlns:a16="http://schemas.microsoft.com/office/drawing/2014/main" id="{F07B57A2-A7CE-912E-A688-2B050406ED1E}"/>
              </a:ext>
            </a:extLst>
          </p:cNvPr>
          <p:cNvSpPr txBox="1"/>
          <p:nvPr/>
        </p:nvSpPr>
        <p:spPr>
          <a:xfrm>
            <a:off x="19264692" y="25075954"/>
            <a:ext cx="4984270" cy="369332"/>
          </a:xfrm>
          <a:prstGeom prst="rect">
            <a:avLst/>
          </a:prstGeom>
          <a:noFill/>
        </p:spPr>
        <p:txBody>
          <a:bodyPr wrap="square" rtlCol="0">
            <a:spAutoFit/>
          </a:bodyPr>
          <a:lstStyle/>
          <a:p>
            <a:r>
              <a:rPr lang="en-IN" sz="1800" dirty="0"/>
              <a:t>Table: Simulation parameters</a:t>
            </a:r>
          </a:p>
        </p:txBody>
      </p:sp>
      <p:sp>
        <p:nvSpPr>
          <p:cNvPr id="13" name="TextBox 12">
            <a:extLst>
              <a:ext uri="{FF2B5EF4-FFF2-40B4-BE49-F238E27FC236}">
                <a16:creationId xmlns:a16="http://schemas.microsoft.com/office/drawing/2014/main" id="{49A522B4-1B34-825C-AEA3-B2B152DD1794}"/>
              </a:ext>
            </a:extLst>
          </p:cNvPr>
          <p:cNvSpPr txBox="1"/>
          <p:nvPr/>
        </p:nvSpPr>
        <p:spPr>
          <a:xfrm>
            <a:off x="19213573" y="27980030"/>
            <a:ext cx="5035389" cy="261610"/>
          </a:xfrm>
          <a:prstGeom prst="rect">
            <a:avLst/>
          </a:prstGeom>
          <a:noFill/>
        </p:spPr>
        <p:txBody>
          <a:bodyPr wrap="square" rtlCol="0">
            <a:spAutoFit/>
          </a:bodyPr>
          <a:lstStyle/>
          <a:p>
            <a:r>
              <a:rPr lang="en-IN" sz="1100" dirty="0">
                <a:solidFill>
                  <a:schemeClr val="accent4">
                    <a:lumMod val="75000"/>
                  </a:schemeClr>
                </a:solidFill>
              </a:rPr>
              <a:t>*Looping from starting state upon reaching -10 reward</a:t>
            </a:r>
          </a:p>
        </p:txBody>
      </p:sp>
    </p:spTree>
    <p:extLst>
      <p:ext uri="{BB962C8B-B14F-4D97-AF65-F5344CB8AC3E}">
        <p14:creationId xmlns:p14="http://schemas.microsoft.com/office/powerpoint/2010/main" val="3716657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50" name="Picture 26">
            <a:extLst>
              <a:ext uri="{FF2B5EF4-FFF2-40B4-BE49-F238E27FC236}">
                <a16:creationId xmlns:a16="http://schemas.microsoft.com/office/drawing/2014/main" id="{FB12A206-0FB8-94AD-E69D-83C032269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85" r="5658" b="4316"/>
          <a:stretch/>
        </p:blipFill>
        <p:spPr bwMode="auto">
          <a:xfrm>
            <a:off x="10282279" y="36093918"/>
            <a:ext cx="3835545" cy="3215114"/>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8" name="Google Shape;68;p13"/>
          <p:cNvPicPr preferRelativeResize="0"/>
          <p:nvPr/>
        </p:nvPicPr>
        <p:blipFill rotWithShape="1">
          <a:blip r:embed="rId4">
            <a:alphaModFix/>
          </a:blip>
          <a:srcRect/>
          <a:stretch/>
        </p:blipFill>
        <p:spPr>
          <a:xfrm>
            <a:off x="26723074" y="8251204"/>
            <a:ext cx="6083415" cy="7952299"/>
          </a:xfrm>
          <a:prstGeom prst="rect">
            <a:avLst/>
          </a:prstGeom>
          <a:noFill/>
          <a:ln>
            <a:noFill/>
          </a:ln>
        </p:spPr>
      </p:pic>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5"/>
          <a:srcRect b="11119"/>
          <a:stretch/>
        </p:blipFill>
        <p:spPr>
          <a:xfrm>
            <a:off x="19824237" y="17032499"/>
            <a:ext cx="11443734" cy="6373099"/>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6"/>
          <a:stretch>
            <a:fillRect/>
          </a:stretch>
        </p:blipFill>
        <p:spPr>
          <a:xfrm>
            <a:off x="600249" y="18812590"/>
            <a:ext cx="5431398" cy="2072912"/>
          </a:xfrm>
          <a:prstGeom prst="rect">
            <a:avLst/>
          </a:prstGeom>
        </p:spPr>
      </p:pic>
      <p:sp>
        <p:nvSpPr>
          <p:cNvPr id="56" name="Google Shape;56;p13"/>
          <p:cNvSpPr/>
          <p:nvPr/>
        </p:nvSpPr>
        <p:spPr>
          <a:xfrm>
            <a:off x="0" y="1"/>
            <a:ext cx="32918399" cy="5007216"/>
          </a:xfrm>
          <a:prstGeom prst="rect">
            <a:avLst/>
          </a:prstGeom>
          <a:solidFill>
            <a:srgbClr val="7030A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a:t>
            </a:r>
            <a:r>
              <a:rPr lang="en-US" sz="3600" i="1" dirty="0">
                <a:solidFill>
                  <a:srgbClr val="FFFFFF"/>
                </a:solidFill>
                <a:latin typeface="Times New Roman"/>
                <a:ea typeface="Times New Roman"/>
                <a:cs typeface="Times New Roman"/>
                <a:sym typeface="Times New Roman"/>
              </a:rPr>
              <a:t> Prof. Subhashini Srinivasan, Dr.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7">
            <a:alphaModFix/>
          </a:blip>
          <a:srcRect l="8166" r="13161"/>
          <a:stretch/>
        </p:blipFill>
        <p:spPr>
          <a:xfrm>
            <a:off x="250818" y="1819878"/>
            <a:ext cx="5950776" cy="2527108"/>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213087" y="5275625"/>
            <a:ext cx="12210546"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22580725" y="38640372"/>
            <a:ext cx="10147777" cy="761980"/>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136167" cy="785744"/>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056967" cy="9066000"/>
          </a:xfrm>
          <a:prstGeom prst="rect">
            <a:avLst/>
          </a:prstGeom>
          <a:noFill/>
          <a:ln>
            <a:noFill/>
          </a:ln>
        </p:spPr>
        <p:txBody>
          <a:bodyPr spcFirstLastPara="1" wrap="square" lIns="91425" tIns="91425" rIns="91425" bIns="91425" anchor="t" anchorCtr="0">
            <a:noAutofit/>
          </a:bodyPr>
          <a:lstStyle/>
          <a:p>
            <a:pPr marL="549275" lvl="0" indent="-457200" algn="just" rtl="0">
              <a:spcBef>
                <a:spcPts val="0"/>
              </a:spcBef>
              <a:spcAft>
                <a:spcPts val="0"/>
              </a:spcAft>
              <a:buFont typeface="Arial" panose="020B0604020202020204" pitchFamily="34" charset="0"/>
              <a:buChar char="•"/>
            </a:pPr>
            <a:r>
              <a:rPr lang="en-IN" sz="2600" dirty="0">
                <a:solidFill>
                  <a:schemeClr val="dk1"/>
                </a:solidFill>
                <a:latin typeface="+mn-lt"/>
              </a:rPr>
              <a:t>Somatic Hypermutations (SHM) are an important part of the affinity maturation (AM) in B-cells. </a:t>
            </a:r>
          </a:p>
          <a:p>
            <a:pPr marL="549275" lvl="0" indent="-457200" algn="just" rtl="0">
              <a:spcBef>
                <a:spcPts val="0"/>
              </a:spcBef>
              <a:spcAft>
                <a:spcPts val="0"/>
              </a:spcAft>
              <a:buFont typeface="Arial" panose="020B0604020202020204" pitchFamily="34" charset="0"/>
              <a:buChar char="•"/>
            </a:pPr>
            <a:r>
              <a:rPr lang="en-IN" sz="2600" dirty="0">
                <a:solidFill>
                  <a:schemeClr val="dk1"/>
                </a:solidFill>
                <a:latin typeface="+mn-lt"/>
              </a:rPr>
              <a:t>We express the biological process of AM as a Markov decision process (MDP), creating a RL model of SHM. </a:t>
            </a:r>
          </a:p>
          <a:p>
            <a:pPr marL="92075" lvl="0" algn="just" rtl="0">
              <a:spcBef>
                <a:spcPts val="0"/>
              </a:spcBef>
              <a:spcAft>
                <a:spcPts val="0"/>
              </a:spcAft>
            </a:pPr>
            <a:r>
              <a:rPr lang="en-IN" sz="2600" b="1" dirty="0">
                <a:solidFill>
                  <a:schemeClr val="dk1"/>
                </a:solidFill>
                <a:latin typeface="+mn-lt"/>
              </a:rPr>
              <a:t>Model Assumptions</a:t>
            </a:r>
            <a:r>
              <a:rPr lang="en-IN" sz="2600" dirty="0">
                <a:solidFill>
                  <a:schemeClr val="dk1"/>
                </a:solidFill>
                <a:latin typeface="+mn-lt"/>
              </a:rPr>
              <a:t>: </a:t>
            </a:r>
          </a:p>
          <a:p>
            <a:pPr marL="549275" lvl="1" indent="-457200" algn="jus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relative configuration of PD1-Pembro complex remains the same irrespective of the type of amino acids mutations </a:t>
            </a:r>
            <a:r>
              <a:rPr lang="en-US" sz="2600" dirty="0">
                <a:solidFill>
                  <a:schemeClr val="dk1"/>
                </a:solidFill>
                <a:latin typeface="+mn-lt"/>
              </a:rPr>
              <a:t>at the 17 positions</a:t>
            </a:r>
          </a:p>
          <a:p>
            <a:pPr marL="549275" lvl="0" indent="-457200" algn="just" rtl="0">
              <a:spcBef>
                <a:spcPts val="0"/>
              </a:spcBef>
              <a:spcAft>
                <a:spcPts val="0"/>
              </a:spcAft>
              <a:buFont typeface="Arial" panose="020B0604020202020204" pitchFamily="34" charset="0"/>
              <a:buChar char="•"/>
            </a:pPr>
            <a:r>
              <a:rPr lang="en-US" sz="2600" dirty="0">
                <a:solidFill>
                  <a:schemeClr val="dk1"/>
                </a:solidFill>
                <a:latin typeface="+mn-lt"/>
              </a:rPr>
              <a:t>The </a:t>
            </a:r>
            <a:r>
              <a:rPr lang="en-US" sz="2600" u="sng" dirty="0">
                <a:solidFill>
                  <a:schemeClr val="dk1"/>
                </a:solidFill>
                <a:latin typeface="+mn-lt"/>
              </a:rPr>
              <a:t>3D folds of light and heavy chains are not disrupted by the mutations in loops</a:t>
            </a:r>
            <a:r>
              <a:rPr lang="en-US" sz="2600" dirty="0">
                <a:solidFill>
                  <a:schemeClr val="dk1"/>
                </a:solidFill>
                <a:latin typeface="+mn-lt"/>
              </a:rPr>
              <a:t> on Pembro</a:t>
            </a:r>
            <a:endParaRPr lang="en-IN" sz="26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6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600" dirty="0">
                <a:solidFill>
                  <a:srgbClr val="1A1A1A"/>
                </a:solidFill>
              </a:rPr>
              <a:t>We use Q-Learning in RL to model SHM on a reduced state space to provide better binding affinity antibodies. We validated the structure of the antibodies predicted by the RL model using AlphaFold2 and inter-residue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22580726" y="39447080"/>
            <a:ext cx="10199274"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1800" dirty="0">
                <a:solidFill>
                  <a:schemeClr val="dk1"/>
                </a:solidFill>
                <a:latin typeface="+mn-lt"/>
              </a:rPr>
              <a:t>This study is supported by Dept. of electronics, IT, BT and S&amp;T, Government of Karnataka. We would also like to extend our gratitude to the faculty of IBAB and Mr. </a:t>
            </a:r>
            <a:r>
              <a:rPr lang="pt-BR" sz="1800" dirty="0">
                <a:solidFill>
                  <a:schemeClr val="dk1"/>
                </a:solidFill>
                <a:latin typeface="+mn-lt"/>
              </a:rPr>
              <a:t>Balakrishna Prabhu B N, </a:t>
            </a:r>
            <a:r>
              <a:rPr lang="en-IN" sz="1800" b="0" i="0" u="none" strike="noStrike" dirty="0">
                <a:solidFill>
                  <a:srgbClr val="000000"/>
                </a:solidFill>
                <a:effectLst/>
                <a:latin typeface="+mn-lt"/>
              </a:rPr>
              <a:t>Mr. Yash Chindarkar</a:t>
            </a:r>
            <a:r>
              <a:rPr lang="en-IN" sz="1800" dirty="0">
                <a:latin typeface="+mn-lt"/>
              </a:rPr>
              <a:t>,</a:t>
            </a:r>
            <a:r>
              <a:rPr lang="pt-BR" sz="1800" dirty="0">
                <a:solidFill>
                  <a:schemeClr val="dk1"/>
                </a:solidFill>
                <a:latin typeface="+mn-lt"/>
              </a:rPr>
              <a:t> </a:t>
            </a:r>
            <a:r>
              <a:rPr lang="en" sz="1800" dirty="0">
                <a:solidFill>
                  <a:schemeClr val="dk1"/>
                </a:solidFill>
                <a:latin typeface="+mn-lt"/>
              </a:rPr>
              <a:t>Ms. Apoorva Ganesh and</a:t>
            </a:r>
            <a:r>
              <a:rPr lang="pt-BR" sz="1800" dirty="0">
                <a:solidFill>
                  <a:schemeClr val="dk1"/>
                </a:solidFill>
                <a:latin typeface="+mn-lt"/>
              </a:rPr>
              <a:t> Ms. Namita Menon</a:t>
            </a:r>
            <a:r>
              <a:rPr lang="en" sz="1800" dirty="0">
                <a:solidFill>
                  <a:schemeClr val="dk1"/>
                </a:solidFill>
                <a:latin typeface="+mn-lt"/>
              </a:rPr>
              <a:t> for their contribution and guidance.</a:t>
            </a:r>
            <a:endParaRPr sz="1800" dirty="0">
              <a:latin typeface="+mn-lt"/>
            </a:endParaRPr>
          </a:p>
        </p:txBody>
      </p:sp>
      <p:pic>
        <p:nvPicPr>
          <p:cNvPr id="64" name="Google Shape;64;p13"/>
          <p:cNvPicPr preferRelativeResize="0"/>
          <p:nvPr/>
        </p:nvPicPr>
        <p:blipFill rotWithShape="1">
          <a:blip r:embed="rId8">
            <a:alphaModFix/>
          </a:blip>
          <a:srcRect l="34123" r="34538"/>
          <a:stretch/>
        </p:blipFill>
        <p:spPr>
          <a:xfrm>
            <a:off x="21294692" y="8084804"/>
            <a:ext cx="5162588" cy="6028817"/>
          </a:xfrm>
          <a:prstGeom prst="rect">
            <a:avLst/>
          </a:prstGeom>
          <a:noFill/>
          <a:ln>
            <a:noFill/>
          </a:ln>
        </p:spPr>
      </p:pic>
      <p:sp>
        <p:nvSpPr>
          <p:cNvPr id="65" name="Google Shape;65;p13"/>
          <p:cNvSpPr txBox="1"/>
          <p:nvPr/>
        </p:nvSpPr>
        <p:spPr>
          <a:xfrm>
            <a:off x="20792827" y="13689995"/>
            <a:ext cx="614577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(PD1-Antigen)</a:t>
            </a:r>
            <a:endParaRPr sz="1800" dirty="0">
              <a:solidFill>
                <a:schemeClr val="dk1"/>
              </a:solidFill>
            </a:endParaRPr>
          </a:p>
        </p:txBody>
      </p:sp>
      <p:sp>
        <p:nvSpPr>
          <p:cNvPr id="66" name="Google Shape;66;p13"/>
          <p:cNvSpPr/>
          <p:nvPr/>
        </p:nvSpPr>
        <p:spPr>
          <a:xfrm>
            <a:off x="213088" y="15287392"/>
            <a:ext cx="12210546" cy="836808"/>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grpSp>
        <p:nvGrpSpPr>
          <p:cNvPr id="70" name="Google Shape;70;p13"/>
          <p:cNvGrpSpPr/>
          <p:nvPr/>
        </p:nvGrpSpPr>
        <p:grpSpPr>
          <a:xfrm>
            <a:off x="12636489" y="7638330"/>
            <a:ext cx="19681664" cy="14022524"/>
            <a:chOff x="11342150" y="10855092"/>
            <a:chExt cx="19293857" cy="12088383"/>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20146743" y="10855092"/>
              <a:ext cx="10489264" cy="135312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MDP </a:t>
              </a: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 </a:t>
              </a: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 </a:t>
              </a: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 </a:t>
              </a:r>
            </a:p>
            <a:p>
              <a:pPr marL="0" lvl="0" indent="0" algn="just"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7" name="Google Shape;77;p13"/>
          <p:cNvSpPr/>
          <p:nvPr/>
        </p:nvSpPr>
        <p:spPr>
          <a:xfrm>
            <a:off x="13684600" y="39433961"/>
            <a:ext cx="8712656"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13684600" y="40100742"/>
            <a:ext cx="8578244" cy="3795881"/>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6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6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600" dirty="0">
                <a:latin typeface="+mn-lt"/>
              </a:rPr>
              <a:t>Protein Language Models (PLM) can be employed in conjunction with our SHM-RL model for drug discovery.</a:t>
            </a:r>
          </a:p>
          <a:p>
            <a:pPr algn="just" rtl="0">
              <a:spcBef>
                <a:spcPts val="0"/>
              </a:spcBef>
              <a:spcAft>
                <a:spcPts val="800"/>
              </a:spcAft>
            </a:pPr>
            <a:r>
              <a:rPr lang="en-US" sz="2600" b="0" i="0" u="none" strike="noStrike" dirty="0">
                <a:solidFill>
                  <a:srgbClr val="000000"/>
                </a:solidFill>
                <a:effectLst/>
                <a:latin typeface="+mn-lt"/>
              </a:rPr>
              <a:t>Further validation of predicted antibodies using molecular dynamics and different binding affinity tools is required.</a:t>
            </a:r>
          </a:p>
        </p:txBody>
      </p:sp>
      <p:sp>
        <p:nvSpPr>
          <p:cNvPr id="112" name="Google Shape;112;p13"/>
          <p:cNvSpPr/>
          <p:nvPr/>
        </p:nvSpPr>
        <p:spPr>
          <a:xfrm>
            <a:off x="22580725" y="40494077"/>
            <a:ext cx="10071551" cy="839722"/>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22145147" y="41416425"/>
            <a:ext cx="10405886" cy="1241189"/>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16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1600" b="0" i="1" u="none" strike="noStrike" dirty="0">
                <a:solidFill>
                  <a:srgbClr val="000000"/>
                </a:solidFill>
                <a:effectLst/>
                <a:latin typeface="+mn-lt"/>
              </a:rPr>
              <a:t>Frontiers in Immunology</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13</a:t>
            </a:r>
            <a:r>
              <a:rPr lang="en-US" sz="1600" b="0" i="0" u="none" strike="noStrike" dirty="0">
                <a:solidFill>
                  <a:srgbClr val="000000"/>
                </a:solidFill>
                <a:effectLst/>
                <a:latin typeface="+mn-lt"/>
              </a:rPr>
              <a:t>. </a:t>
            </a:r>
            <a:r>
              <a:rPr lang="en-US" sz="1600" b="0" i="0" u="none" strike="noStrike" dirty="0">
                <a:solidFill>
                  <a:srgbClr val="000000"/>
                </a:solidFill>
                <a:effectLst/>
                <a:latin typeface="+mn-lt"/>
                <a:hlinkClick r:id="rId9"/>
              </a:rPr>
              <a:t>https://doi.org/10.3389/FIMMU.2022.1029167</a:t>
            </a:r>
            <a:r>
              <a:rPr lang="en-US" sz="1600" b="0" i="0" u="none" strike="noStrike" dirty="0">
                <a:solidFill>
                  <a:srgbClr val="000000"/>
                </a:solidFill>
                <a:effectLst/>
                <a:latin typeface="+mn-lt"/>
              </a:rPr>
              <a:t> </a:t>
            </a: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1600" dirty="0">
                <a:solidFill>
                  <a:schemeClr val="dk1"/>
                </a:solidFill>
                <a:latin typeface="+mn-lt"/>
              </a:rPr>
              <a:t>Horita, Shoichiro, et al. "High-resolution crystal structure of the therapeutic antibody pembrolizumab bound to the human PD-1." </a:t>
            </a:r>
            <a:r>
              <a:rPr lang="en" sz="1600" i="1" dirty="0">
                <a:solidFill>
                  <a:schemeClr val="dk1"/>
                </a:solidFill>
                <a:latin typeface="+mn-lt"/>
              </a:rPr>
              <a:t>Scientific reports</a:t>
            </a:r>
            <a:r>
              <a:rPr lang="en" sz="1600" dirty="0">
                <a:solidFill>
                  <a:schemeClr val="dk1"/>
                </a:solidFill>
                <a:latin typeface="+mn-lt"/>
              </a:rPr>
              <a:t> 6.1 (2016): 35297</a:t>
            </a:r>
          </a:p>
          <a:p>
            <a:pPr marL="457200" indent="-323850" algn="just">
              <a:buClr>
                <a:schemeClr val="dk1"/>
              </a:buClr>
              <a:buSzPts val="1500"/>
              <a:buFont typeface="Arial"/>
              <a:buChar char="●"/>
            </a:pPr>
            <a:r>
              <a:rPr lang="en-US" sz="1600" dirty="0">
                <a:latin typeface="+mn-lt"/>
              </a:rPr>
              <a:t>Sutton, R. S., &amp; Barto, A. G. (2018). Reinforcement learning: An introduction, 2nd ed. In </a:t>
            </a:r>
            <a:r>
              <a:rPr lang="en-US" sz="1600" i="1" dirty="0">
                <a:latin typeface="+mn-lt"/>
              </a:rPr>
              <a:t>Reinforcement learning: An introduction, 2nd ed.</a:t>
            </a:r>
            <a:r>
              <a:rPr lang="en-US" sz="1600" dirty="0">
                <a:latin typeface="+mn-lt"/>
              </a:rPr>
              <a:t> The MIT Press.</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r>
              <a:rPr lang="en-US" sz="1600" b="0" i="0" u="none" strike="noStrike" dirty="0">
                <a:solidFill>
                  <a:srgbClr val="000000"/>
                </a:solidFill>
                <a:effectLst/>
                <a:latin typeface="+mn-lt"/>
              </a:rPr>
              <a:t>Vangone, A., &amp; Bonvin, A. M. J. J. (2017). PRODIGY: A Contact-based Predictor of Binding Affinity in Protein-protein Complexes. </a:t>
            </a:r>
            <a:r>
              <a:rPr lang="en-US" sz="1600" b="0" i="1" u="none" strike="noStrike" dirty="0">
                <a:solidFill>
                  <a:srgbClr val="000000"/>
                </a:solidFill>
                <a:effectLst/>
                <a:latin typeface="+mn-lt"/>
              </a:rPr>
              <a:t>Bio-Protocol</a:t>
            </a:r>
            <a:r>
              <a:rPr lang="en-US" sz="1600" b="0" i="0" u="none" strike="noStrike" dirty="0">
                <a:solidFill>
                  <a:srgbClr val="000000"/>
                </a:solidFill>
                <a:effectLst/>
                <a:latin typeface="+mn-lt"/>
              </a:rPr>
              <a:t>, </a:t>
            </a:r>
            <a:r>
              <a:rPr lang="en-US" sz="1600" b="0" i="1" u="none" strike="noStrike" dirty="0">
                <a:solidFill>
                  <a:srgbClr val="000000"/>
                </a:solidFill>
                <a:effectLst/>
                <a:latin typeface="+mn-lt"/>
              </a:rPr>
              <a:t>7</a:t>
            </a:r>
            <a:r>
              <a:rPr lang="en-US" sz="1600" b="0" i="0" u="none" strike="noStrike" dirty="0">
                <a:solidFill>
                  <a:srgbClr val="000000"/>
                </a:solidFill>
                <a:effectLst/>
                <a:latin typeface="+mn-lt"/>
              </a:rPr>
              <a:t>(3). </a:t>
            </a:r>
            <a:r>
              <a:rPr lang="en-US" sz="1600" b="0" i="0" u="none" strike="noStrike" dirty="0">
                <a:solidFill>
                  <a:srgbClr val="000000"/>
                </a:solidFill>
                <a:effectLst/>
                <a:latin typeface="+mn-lt"/>
                <a:hlinkClick r:id="rId10"/>
              </a:rPr>
              <a:t>https://doi.org/10.21769/BIOPROTOC.2124</a:t>
            </a:r>
            <a:endParaRPr lang="en-US" sz="16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16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0879905" y="14151144"/>
            <a:ext cx="5781955" cy="287819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 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547771" y="11016457"/>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11"/>
          <a:stretch>
            <a:fillRect/>
          </a:stretch>
        </p:blipFill>
        <p:spPr>
          <a:xfrm>
            <a:off x="23080231" y="5104134"/>
            <a:ext cx="7376324" cy="2534124"/>
          </a:xfrm>
          <a:prstGeom prst="rect">
            <a:avLst/>
          </a:prstGeom>
        </p:spPr>
      </p:pic>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3302"/>
          <a:stretch/>
        </p:blipFill>
        <p:spPr bwMode="auto">
          <a:xfrm>
            <a:off x="13317704" y="10390482"/>
            <a:ext cx="7267836" cy="45950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2807241" y="15135893"/>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213087" y="11588005"/>
            <a:ext cx="12194513"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252577" y="12526427"/>
            <a:ext cx="11577043" cy="2492990"/>
          </a:xfrm>
          <a:prstGeom prst="rect">
            <a:avLst/>
          </a:prstGeom>
          <a:noFill/>
        </p:spPr>
        <p:txBody>
          <a:bodyPr wrap="square" rtlCol="0">
            <a:spAutoFit/>
          </a:bodyPr>
          <a:lstStyle/>
          <a:p>
            <a:pPr algn="just"/>
            <a:r>
              <a:rPr lang="en-IN" sz="2600" b="1" dirty="0">
                <a:solidFill>
                  <a:srgbClr val="1A1A1A"/>
                </a:solidFill>
              </a:rPr>
              <a:t>Major</a:t>
            </a:r>
            <a:r>
              <a:rPr lang="en-IN" sz="1800" b="1" dirty="0"/>
              <a:t> </a:t>
            </a:r>
            <a:r>
              <a:rPr lang="en-IN" sz="2600" b="1" dirty="0">
                <a:solidFill>
                  <a:srgbClr val="1A1A1A"/>
                </a:solidFill>
              </a:rPr>
              <a:t>Objective: </a:t>
            </a:r>
            <a:r>
              <a:rPr lang="en-US" sz="2600" dirty="0">
                <a:solidFill>
                  <a:srgbClr val="1A1A1A"/>
                </a:solidFill>
              </a:rPr>
              <a:t>To create a reinforcement learning model for somatic hypermutations using Pembro and PD1. </a:t>
            </a:r>
          </a:p>
          <a:p>
            <a:endParaRPr lang="en-US" sz="2600" dirty="0">
              <a:solidFill>
                <a:srgbClr val="1A1A1A"/>
              </a:solidFill>
            </a:endParaRPr>
          </a:p>
          <a:p>
            <a:pPr algn="just"/>
            <a:r>
              <a:rPr lang="en-US" sz="2600" b="1" dirty="0">
                <a:solidFill>
                  <a:srgbClr val="1A1A1A"/>
                </a:solidFill>
              </a:rPr>
              <a:t>Minor Objective: T</a:t>
            </a:r>
            <a:r>
              <a:rPr lang="en-US" sz="2600" dirty="0">
                <a:solidFill>
                  <a:srgbClr val="1A1A1A"/>
                </a:solidFill>
              </a:rPr>
              <a:t>o find states/antibodies which have better binding affinity than Pembro, and validating the good states using AlphaFold2 and C-alpha distance plots of the predicted structures.</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272586" y="10980494"/>
            <a:ext cx="419881" cy="369332"/>
          </a:xfrm>
          <a:prstGeom prst="rect">
            <a:avLst/>
          </a:prstGeom>
          <a:noFill/>
        </p:spPr>
        <p:txBody>
          <a:bodyPr wrap="square" rtlCol="0">
            <a:spAutoFit/>
          </a:bodyPr>
          <a:lstStyle/>
          <a:p>
            <a:r>
              <a:rPr lang="en-IN" sz="1800" b="1" dirty="0"/>
              <a:t>B</a:t>
            </a:r>
            <a:endParaRPr lang="en-IN" b="1" dirty="0"/>
          </a:p>
        </p:txBody>
      </p:sp>
      <p:pic>
        <p:nvPicPr>
          <p:cNvPr id="1026" name="Picture 2">
            <a:extLst>
              <a:ext uri="{FF2B5EF4-FFF2-40B4-BE49-F238E27FC236}">
                <a16:creationId xmlns:a16="http://schemas.microsoft.com/office/drawing/2014/main" id="{CF690C63-A20D-25EE-B901-69D6DA28BB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9435"/>
          <a:stretch/>
        </p:blipFill>
        <p:spPr bwMode="auto">
          <a:xfrm>
            <a:off x="23566845" y="25086126"/>
            <a:ext cx="4579440" cy="4147372"/>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CA5A93-564B-FAFC-41AC-6073480046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62471" y="25086126"/>
            <a:ext cx="4147370" cy="4147370"/>
          </a:xfrm>
          <a:prstGeom prst="rect">
            <a:avLst/>
          </a:prstGeom>
          <a:noFill/>
          <a:ln w="28575">
            <a:solidFill>
              <a:schemeClr val="accent1">
                <a:lumMod val="75000"/>
              </a:schemeClr>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46961B6-CD3D-EEFF-652F-9FE15BB0C85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10528"/>
          <a:stretch/>
        </p:blipFill>
        <p:spPr bwMode="auto">
          <a:xfrm>
            <a:off x="14472704" y="29415460"/>
            <a:ext cx="4635377" cy="4147370"/>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8E8FD1D-8FB6-2B76-3000-3221AC3CE1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255496" y="29415460"/>
            <a:ext cx="4135483" cy="4135483"/>
          </a:xfrm>
          <a:prstGeom prst="rect">
            <a:avLst/>
          </a:prstGeom>
          <a:noFill/>
          <a:ln w="28575">
            <a:solidFill>
              <a:schemeClr val="accent4">
                <a:lumMod val="75000"/>
              </a:schemeClr>
            </a:solidFill>
          </a:ln>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68794810-F2A8-ECCF-EDAD-C6276F516F35}"/>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10415"/>
          <a:stretch/>
        </p:blipFill>
        <p:spPr bwMode="auto">
          <a:xfrm>
            <a:off x="14542037" y="25086126"/>
            <a:ext cx="4613089" cy="4147370"/>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2B40487A-789B-0A7B-4EE4-0247A2E2F0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221007" y="25096986"/>
            <a:ext cx="4147371" cy="4147371"/>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19"/>
          <a:stretch>
            <a:fillRect/>
          </a:stretch>
        </p:blipFill>
        <p:spPr>
          <a:xfrm>
            <a:off x="23611838" y="29324181"/>
            <a:ext cx="8798003" cy="2121080"/>
          </a:xfrm>
          <a:prstGeom prst="rect">
            <a:avLst/>
          </a:prstGeom>
          <a:ln w="28575">
            <a:solidFill>
              <a:schemeClr val="accent1">
                <a:lumMod val="75000"/>
              </a:schemeClr>
            </a:solidFill>
          </a:ln>
        </p:spPr>
      </p:pic>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20"/>
          <a:stretch>
            <a:fillRect/>
          </a:stretch>
        </p:blipFill>
        <p:spPr>
          <a:xfrm>
            <a:off x="14469332" y="33681420"/>
            <a:ext cx="8899046" cy="1952165"/>
          </a:xfrm>
          <a:prstGeom prst="rect">
            <a:avLst/>
          </a:prstGeom>
          <a:ln w="28575">
            <a:solidFill>
              <a:schemeClr val="accent4">
                <a:lumMod val="75000"/>
              </a:schemeClr>
            </a:solidFill>
          </a:ln>
        </p:spPr>
      </p:pic>
      <p:pic>
        <p:nvPicPr>
          <p:cNvPr id="1046" name="Picture 22">
            <a:extLst>
              <a:ext uri="{FF2B5EF4-FFF2-40B4-BE49-F238E27FC236}">
                <a16:creationId xmlns:a16="http://schemas.microsoft.com/office/drawing/2014/main" id="{6D0291C2-DBEF-B17F-A1D2-6AD40C1F1DE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6195" t="5752" r="23206" b="5983"/>
          <a:stretch/>
        </p:blipFill>
        <p:spPr bwMode="auto">
          <a:xfrm>
            <a:off x="260425" y="29219502"/>
            <a:ext cx="5607864" cy="6690407"/>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BAB15B2B-5945-84AE-0FFA-C8BF2D776419}"/>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12248" r="3903" b="6114"/>
          <a:stretch/>
        </p:blipFill>
        <p:spPr bwMode="auto">
          <a:xfrm>
            <a:off x="6038390" y="29244357"/>
            <a:ext cx="3825807" cy="3213743"/>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2E60A2F0-F596-B6CA-A87A-EB691481CEEE}"/>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1089" r="9801" b="8173"/>
          <a:stretch/>
        </p:blipFill>
        <p:spPr bwMode="auto">
          <a:xfrm>
            <a:off x="10142343" y="32612370"/>
            <a:ext cx="3835545" cy="3270288"/>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C8BBD4DE-B77B-8C16-575D-7EA0E6AADC95}"/>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7643" t="10258" r="25859" b="8793"/>
          <a:stretch/>
        </p:blipFill>
        <p:spPr bwMode="auto">
          <a:xfrm>
            <a:off x="248280" y="36165536"/>
            <a:ext cx="5521723" cy="6690408"/>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6B7C8D5F-78F5-2B10-DD4E-DAA657BBA6E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9768" r="7137" b="7967"/>
          <a:stretch/>
        </p:blipFill>
        <p:spPr bwMode="auto">
          <a:xfrm>
            <a:off x="6371277" y="36157831"/>
            <a:ext cx="3711948" cy="3288295"/>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C6889F1A-6D8D-1F7F-49AD-F52C771A579F}"/>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t="10444" r="6297" b="6416"/>
          <a:stretch/>
        </p:blipFill>
        <p:spPr bwMode="auto">
          <a:xfrm>
            <a:off x="10130318" y="29219169"/>
            <a:ext cx="3825807" cy="3297582"/>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050C10A9-FD77-500E-34F5-D767D190D14A}"/>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t="9963" r="6283" b="6533"/>
          <a:stretch/>
        </p:blipFill>
        <p:spPr bwMode="auto">
          <a:xfrm>
            <a:off x="10148098" y="39676275"/>
            <a:ext cx="3487624" cy="3334065"/>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FC533A91-E332-70D2-2EBA-DA3B2F2CEE5A}"/>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11686" b="7197"/>
          <a:stretch/>
        </p:blipFill>
        <p:spPr bwMode="auto">
          <a:xfrm>
            <a:off x="6357676" y="39694049"/>
            <a:ext cx="3711948" cy="3334065"/>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4518D5F-28E6-01EE-5272-0E1C8C04DF12}"/>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t="12996" b="6061"/>
          <a:stretch/>
        </p:blipFill>
        <p:spPr bwMode="auto">
          <a:xfrm>
            <a:off x="13998486" y="35864938"/>
            <a:ext cx="3904810" cy="3466141"/>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DE3345E8-33C2-36D2-E796-01E2407251D4}"/>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t="11193" r="6320" b="8236"/>
          <a:stretch/>
        </p:blipFill>
        <p:spPr bwMode="auto">
          <a:xfrm>
            <a:off x="5980711" y="32623269"/>
            <a:ext cx="3835545" cy="3286640"/>
          </a:xfrm>
          <a:prstGeom prst="rect">
            <a:avLst/>
          </a:prstGeom>
          <a:noFill/>
          <a:ln w="28575">
            <a:solidFill>
              <a:srgbClr val="7030A0"/>
            </a:solidFill>
          </a:ln>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D3E2EFF9-2DB4-6BF5-0778-A6201090CBBC}"/>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9721" b="6461"/>
          <a:stretch/>
        </p:blipFill>
        <p:spPr bwMode="auto">
          <a:xfrm>
            <a:off x="18102350" y="35806396"/>
            <a:ext cx="3816045" cy="3580736"/>
          </a:xfrm>
          <a:prstGeom prst="rect">
            <a:avLst/>
          </a:prstGeom>
          <a:noFill/>
          <a:ln w="28575">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59CC180-09F1-148D-00B7-DA3CA048E915}"/>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t="9109"/>
          <a:stretch/>
        </p:blipFill>
        <p:spPr bwMode="auto">
          <a:xfrm>
            <a:off x="23611838" y="31742364"/>
            <a:ext cx="4498420" cy="4102396"/>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A0D718C6-BFF3-7331-73F1-0126645632C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8208493" y="31734111"/>
            <a:ext cx="4222505" cy="4126296"/>
          </a:xfrm>
          <a:prstGeom prst="rect">
            <a:avLst/>
          </a:prstGeom>
          <a:noFill/>
          <a:ln w="28575">
            <a:solidFill>
              <a:srgbClr val="92D050"/>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34"/>
          <a:stretch>
            <a:fillRect/>
          </a:stretch>
        </p:blipFill>
        <p:spPr>
          <a:xfrm>
            <a:off x="22777669" y="36193664"/>
            <a:ext cx="9610286" cy="1895619"/>
          </a:xfrm>
          <a:prstGeom prst="rect">
            <a:avLst/>
          </a:prstGeom>
          <a:ln w="28575">
            <a:solidFill>
              <a:srgbClr val="92D050"/>
            </a:solidFill>
          </a:ln>
        </p:spPr>
      </p:pic>
      <p:graphicFrame>
        <p:nvGraphicFramePr>
          <p:cNvPr id="10" name="Table 9">
            <a:extLst>
              <a:ext uri="{FF2B5EF4-FFF2-40B4-BE49-F238E27FC236}">
                <a16:creationId xmlns:a16="http://schemas.microsoft.com/office/drawing/2014/main" id="{A3EAB7F7-DA7A-4ED7-EDCF-11917C16FC1A}"/>
              </a:ext>
            </a:extLst>
          </p:cNvPr>
          <p:cNvGraphicFramePr>
            <a:graphicFrameLocks noGrp="1"/>
          </p:cNvGraphicFramePr>
          <p:nvPr/>
        </p:nvGraphicFramePr>
        <p:xfrm>
          <a:off x="250818" y="25033257"/>
          <a:ext cx="14192983" cy="3662871"/>
        </p:xfrm>
        <a:graphic>
          <a:graphicData uri="http://schemas.openxmlformats.org/drawingml/2006/table">
            <a:tbl>
              <a:tblPr firstRow="1" firstCol="1" bandRow="1">
                <a:tableStyleId>{9C158E3D-C3EB-49D8-A6B2-AB95B476CFE3}</a:tableStyleId>
              </a:tblPr>
              <a:tblGrid>
                <a:gridCol w="815982">
                  <a:extLst>
                    <a:ext uri="{9D8B030D-6E8A-4147-A177-3AD203B41FA5}">
                      <a16:colId xmlns:a16="http://schemas.microsoft.com/office/drawing/2014/main" val="3845093374"/>
                    </a:ext>
                  </a:extLst>
                </a:gridCol>
                <a:gridCol w="2519594">
                  <a:extLst>
                    <a:ext uri="{9D8B030D-6E8A-4147-A177-3AD203B41FA5}">
                      <a16:colId xmlns:a16="http://schemas.microsoft.com/office/drawing/2014/main" val="3611405319"/>
                    </a:ext>
                  </a:extLst>
                </a:gridCol>
                <a:gridCol w="979113">
                  <a:extLst>
                    <a:ext uri="{9D8B030D-6E8A-4147-A177-3AD203B41FA5}">
                      <a16:colId xmlns:a16="http://schemas.microsoft.com/office/drawing/2014/main" val="219366183"/>
                    </a:ext>
                  </a:extLst>
                </a:gridCol>
                <a:gridCol w="2273787">
                  <a:extLst>
                    <a:ext uri="{9D8B030D-6E8A-4147-A177-3AD203B41FA5}">
                      <a16:colId xmlns:a16="http://schemas.microsoft.com/office/drawing/2014/main" val="4149350853"/>
                    </a:ext>
                  </a:extLst>
                </a:gridCol>
                <a:gridCol w="1157466">
                  <a:extLst>
                    <a:ext uri="{9D8B030D-6E8A-4147-A177-3AD203B41FA5}">
                      <a16:colId xmlns:a16="http://schemas.microsoft.com/office/drawing/2014/main" val="2465107775"/>
                    </a:ext>
                  </a:extLst>
                </a:gridCol>
                <a:gridCol w="1038546">
                  <a:extLst>
                    <a:ext uri="{9D8B030D-6E8A-4147-A177-3AD203B41FA5}">
                      <a16:colId xmlns:a16="http://schemas.microsoft.com/office/drawing/2014/main" val="2452300779"/>
                    </a:ext>
                  </a:extLst>
                </a:gridCol>
                <a:gridCol w="1101970">
                  <a:extLst>
                    <a:ext uri="{9D8B030D-6E8A-4147-A177-3AD203B41FA5}">
                      <a16:colId xmlns:a16="http://schemas.microsoft.com/office/drawing/2014/main" val="1269088811"/>
                    </a:ext>
                  </a:extLst>
                </a:gridCol>
                <a:gridCol w="1240638">
                  <a:extLst>
                    <a:ext uri="{9D8B030D-6E8A-4147-A177-3AD203B41FA5}">
                      <a16:colId xmlns:a16="http://schemas.microsoft.com/office/drawing/2014/main" val="2239134704"/>
                    </a:ext>
                  </a:extLst>
                </a:gridCol>
                <a:gridCol w="972273">
                  <a:extLst>
                    <a:ext uri="{9D8B030D-6E8A-4147-A177-3AD203B41FA5}">
                      <a16:colId xmlns:a16="http://schemas.microsoft.com/office/drawing/2014/main" val="3498552214"/>
                    </a:ext>
                  </a:extLst>
                </a:gridCol>
                <a:gridCol w="1176321">
                  <a:extLst>
                    <a:ext uri="{9D8B030D-6E8A-4147-A177-3AD203B41FA5}">
                      <a16:colId xmlns:a16="http://schemas.microsoft.com/office/drawing/2014/main" val="4254877817"/>
                    </a:ext>
                  </a:extLst>
                </a:gridCol>
                <a:gridCol w="917293">
                  <a:extLst>
                    <a:ext uri="{9D8B030D-6E8A-4147-A177-3AD203B41FA5}">
                      <a16:colId xmlns:a16="http://schemas.microsoft.com/office/drawing/2014/main" val="430042335"/>
                    </a:ext>
                  </a:extLst>
                </a:gridCol>
              </a:tblGrid>
              <a:tr h="209027">
                <a:tc gridSpan="11">
                  <a:txBody>
                    <a:bodyPr/>
                    <a:lstStyle/>
                    <a:p>
                      <a:pPr>
                        <a:lnSpc>
                          <a:spcPct val="107000"/>
                        </a:lnSpc>
                        <a:spcAft>
                          <a:spcPts val="800"/>
                        </a:spcAft>
                      </a:pPr>
                      <a:r>
                        <a:rPr lang="en-IN" sz="1400" kern="100" dirty="0">
                          <a:solidFill>
                            <a:schemeClr val="bg1"/>
                          </a:solidFill>
                          <a:effectLst/>
                        </a:rPr>
                        <a:t>Q-Learning</a:t>
                      </a:r>
                      <a:endParaRPr lang="en-IN" sz="14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28575" cap="flat" cmpd="sng" algn="ctr">
                      <a:solidFill>
                        <a:schemeClr val="tx1"/>
                      </a:solidFill>
                      <a:prstDash val="solid"/>
                      <a:round/>
                      <a:headEnd type="none" w="med" len="med"/>
                      <a:tailEnd type="none" w="med" len="med"/>
                    </a:lnB>
                    <a:solidFill>
                      <a:srgbClr val="94189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63588468"/>
                  </a:ext>
                </a:extLst>
              </a:tr>
              <a:tr h="209027">
                <a:tc gridSpan="11">
                  <a:txBody>
                    <a:bodyPr/>
                    <a:lstStyle/>
                    <a:p>
                      <a:pPr>
                        <a:lnSpc>
                          <a:spcPct val="107000"/>
                        </a:lnSpc>
                        <a:spcAft>
                          <a:spcPts val="800"/>
                        </a:spcAft>
                      </a:pPr>
                      <a:r>
                        <a:rPr lang="en-IN" sz="1400" kern="100" dirty="0">
                          <a:effectLst/>
                        </a:rPr>
                        <a:t>Soft-max</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BCEF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7218594"/>
                  </a:ext>
                </a:extLst>
              </a:tr>
              <a:tr h="427409">
                <a:tc>
                  <a:txBody>
                    <a:bodyPr/>
                    <a:lstStyle/>
                    <a:p>
                      <a:pPr>
                        <a:lnSpc>
                          <a:spcPct val="107000"/>
                        </a:lnSpc>
                        <a:spcAft>
                          <a:spcPts val="800"/>
                        </a:spcAft>
                      </a:pPr>
                      <a:r>
                        <a:rPr lang="en-IN" sz="1400" kern="100" dirty="0">
                          <a:effectLst/>
                        </a:rPr>
                        <a:t>Chain</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nSpc>
                          <a:spcPct val="107000"/>
                        </a:lnSpc>
                        <a:spcAft>
                          <a:spcPts val="800"/>
                        </a:spcAft>
                      </a:pPr>
                      <a:r>
                        <a:rPr lang="en-IN" sz="1400" kern="100" dirty="0">
                          <a:effectLst/>
                        </a:rPr>
                        <a:t>Residues position</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No. of Mutation a.a.</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Mutations Residues</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Temperature</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Temperature decay</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Temperature decay interval</a:t>
                      </a:r>
                      <a:endParaRPr lang="en-IN" sz="1400" dirty="0"/>
                    </a:p>
                  </a:txBody>
                  <a:tcPr marL="68580" marR="68580" marT="0" marB="0">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Minimum Temperature</a:t>
                      </a:r>
                      <a:endParaRPr lang="en-IN" sz="1400" dirty="0"/>
                    </a:p>
                  </a:txBody>
                  <a:tcPr marL="68580" marR="68580" marT="0" marB="0">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Learning rate</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Discount factor</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Random Seed</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extLst>
                  <a:ext uri="{0D108BD9-81ED-4DB2-BD59-A6C34878D82A}">
                    <a16:rowId xmlns:a16="http://schemas.microsoft.com/office/drawing/2014/main" val="141410632"/>
                  </a:ext>
                </a:extLst>
              </a:tr>
              <a:tr h="209027">
                <a:tc>
                  <a:txBody>
                    <a:bodyPr/>
                    <a:lstStyle/>
                    <a:p>
                      <a:pPr>
                        <a:lnSpc>
                          <a:spcPct val="107000"/>
                        </a:lnSpc>
                        <a:spcAft>
                          <a:spcPts val="800"/>
                        </a:spcAft>
                      </a:pPr>
                      <a:r>
                        <a:rPr lang="en-IN" sz="1400" kern="100" dirty="0">
                          <a:solidFill>
                            <a:sysClr val="windowText" lastClr="000000"/>
                          </a:solidFill>
                          <a:effectLst/>
                        </a:rPr>
                        <a:t>Heavy</a:t>
                      </a:r>
                      <a:endParaRPr lang="en-IN" sz="14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nSpc>
                          <a:spcPct val="107000"/>
                        </a:lnSpc>
                        <a:spcAft>
                          <a:spcPts val="800"/>
                        </a:spcAft>
                      </a:pPr>
                      <a:r>
                        <a:rPr lang="en-IN" sz="1400" kern="100" dirty="0">
                          <a:solidFill>
                            <a:sysClr val="windowText" lastClr="000000"/>
                          </a:solidFill>
                          <a:effectLst/>
                        </a:rPr>
                        <a:t> Tyr33, Ser54, Arg99</a:t>
                      </a:r>
                      <a:endParaRPr lang="en-IN" sz="14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 17</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r>
                        <a:rPr lang="pt-BR" sz="1400" kern="100" dirty="0">
                          <a:solidFill>
                            <a:sysClr val="windowText" lastClr="000000"/>
                          </a:solidFill>
                          <a:effectLst/>
                        </a:rPr>
                        <a:t>A,D,E,F,G,H,I,K,L,N,Q,R,S,T,V,W,Y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 100</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0.5 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1000 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1 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0.01 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0.9 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tc>
                  <a:txBody>
                    <a:bodyPr/>
                    <a:lstStyle/>
                    <a:p>
                      <a:pPr algn="r"/>
                      <a:r>
                        <a:rPr lang="en-IN" sz="1400" kern="100" dirty="0">
                          <a:solidFill>
                            <a:sysClr val="windowText" lastClr="000000"/>
                          </a:solidFill>
                          <a:effectLst/>
                        </a:rPr>
                        <a:t>717</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7C80"/>
                    </a:solidFill>
                  </a:tcPr>
                </a:tc>
                <a:extLst>
                  <a:ext uri="{0D108BD9-81ED-4DB2-BD59-A6C34878D82A}">
                    <a16:rowId xmlns:a16="http://schemas.microsoft.com/office/drawing/2014/main" val="3043039262"/>
                  </a:ext>
                </a:extLst>
              </a:tr>
              <a:tr h="209027">
                <a:tc gridSpan="11">
                  <a:txBody>
                    <a:bodyPr/>
                    <a:lstStyle/>
                    <a:p>
                      <a:pPr>
                        <a:lnSpc>
                          <a:spcPct val="107000"/>
                        </a:lnSpc>
                        <a:spcAft>
                          <a:spcPts val="800"/>
                        </a:spcAft>
                      </a:pPr>
                      <a:r>
                        <a:rPr lang="en-IN" sz="1400" kern="100" dirty="0">
                          <a:effectLst/>
                        </a:rPr>
                        <a:t>Epsilon Decay</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DDFCFF"/>
                    </a:solidFill>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448237"/>
                  </a:ext>
                </a:extLst>
              </a:tr>
              <a:tr h="427409">
                <a:tc>
                  <a:txBody>
                    <a:bodyPr/>
                    <a:lstStyle/>
                    <a:p>
                      <a:pPr>
                        <a:lnSpc>
                          <a:spcPct val="107000"/>
                        </a:lnSpc>
                        <a:spcAft>
                          <a:spcPts val="800"/>
                        </a:spcAft>
                      </a:pPr>
                      <a:r>
                        <a:rPr lang="en-IN" sz="1400" kern="100" dirty="0">
                          <a:effectLst/>
                        </a:rPr>
                        <a:t>Chain</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nSpc>
                          <a:spcPct val="107000"/>
                        </a:lnSpc>
                        <a:spcAft>
                          <a:spcPts val="800"/>
                        </a:spcAft>
                      </a:pPr>
                      <a:r>
                        <a:rPr lang="en-IN" sz="1400" kern="100" dirty="0">
                          <a:effectLst/>
                        </a:rPr>
                        <a:t>Residues position</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No. of Mutation a.a.</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Mutations Residues</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latin typeface="Aptos" panose="020B0004020202020204" pitchFamily="34" charset="0"/>
                          <a:ea typeface="Aptos" panose="020B0004020202020204" pitchFamily="34" charset="0"/>
                          <a:cs typeface="Times New Roman" panose="02020603050405020304" pitchFamily="18" charset="0"/>
                        </a:rPr>
                        <a:t>Exploration rate</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Exploration decay</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Exploration decay interval</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Minimum Exploration</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Learning rate</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solidFill>
                            <a:sysClr val="windowText" lastClr="000000"/>
                          </a:solidFill>
                          <a:effectLst/>
                        </a:rPr>
                        <a:t>Discount factor</a:t>
                      </a:r>
                      <a:endParaRPr lang="en-IN" sz="1400" dirty="0">
                        <a:solidFill>
                          <a:sysClr val="windowText" lastClr="000000"/>
                        </a:solidFill>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r>
                        <a:rPr lang="en-IN" sz="1400" kern="100" dirty="0">
                          <a:effectLst/>
                        </a:rPr>
                        <a:t>Random Seed</a:t>
                      </a:r>
                      <a:endParaRPr lang="en-IN" sz="1400" dirty="0"/>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extLst>
                  <a:ext uri="{0D108BD9-81ED-4DB2-BD59-A6C34878D82A}">
                    <a16:rowId xmlns:a16="http://schemas.microsoft.com/office/drawing/2014/main" val="2460684356"/>
                  </a:ext>
                </a:extLst>
              </a:tr>
              <a:tr h="209027">
                <a:tc>
                  <a:txBody>
                    <a:bodyPr/>
                    <a:lstStyle/>
                    <a:p>
                      <a:pPr>
                        <a:lnSpc>
                          <a:spcPct val="107000"/>
                        </a:lnSpc>
                        <a:spcAft>
                          <a:spcPts val="800"/>
                        </a:spcAft>
                      </a:pPr>
                      <a:r>
                        <a:rPr lang="en-IN" sz="1400" kern="100" dirty="0">
                          <a:solidFill>
                            <a:sysClr val="windowText" lastClr="000000"/>
                          </a:solidFill>
                          <a:effectLst/>
                        </a:rPr>
                        <a:t> Light</a:t>
                      </a:r>
                      <a:endParaRPr lang="en-IN" sz="14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nSpc>
                          <a:spcPct val="107000"/>
                        </a:lnSpc>
                        <a:spcAft>
                          <a:spcPts val="800"/>
                        </a:spcAft>
                      </a:pPr>
                      <a:r>
                        <a:rPr lang="en-IN" sz="1400" kern="100" dirty="0">
                          <a:solidFill>
                            <a:sysClr val="windowText" lastClr="000000"/>
                          </a:solidFill>
                          <a:effectLst/>
                        </a:rPr>
                        <a:t> Ser32, Tyr34, Tyr53, Tyr57, Ser95, Asp97</a:t>
                      </a:r>
                      <a:endParaRPr lang="en-IN" sz="1400" kern="1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 6</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r>
                        <a:rPr lang="en-IN" sz="1400" kern="100" dirty="0">
                          <a:solidFill>
                            <a:sysClr val="windowText" lastClr="000000"/>
                          </a:solidFill>
                          <a:effectLst/>
                        </a:rPr>
                        <a:t> S,Y,N,R,T,D</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 1</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0.005</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1000</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0.01</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0.01 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0.9 </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tc>
                  <a:txBody>
                    <a:bodyPr/>
                    <a:lstStyle/>
                    <a:p>
                      <a:pPr algn="r"/>
                      <a:r>
                        <a:rPr lang="en-IN" sz="1400" kern="100" dirty="0">
                          <a:solidFill>
                            <a:sysClr val="windowText" lastClr="000000"/>
                          </a:solidFill>
                          <a:effectLst/>
                        </a:rPr>
                        <a:t>643</a:t>
                      </a:r>
                      <a:endParaRPr lang="en-IN" sz="1400" dirty="0">
                        <a:solidFill>
                          <a:sysClr val="windowText" lastClr="000000"/>
                        </a:solidFill>
                      </a:endParaRPr>
                    </a:p>
                  </a:txBody>
                  <a:tcPr marL="68580" marR="68580" marT="0" marB="0">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71C2FF"/>
                    </a:solidFill>
                  </a:tcPr>
                </a:tc>
                <a:extLst>
                  <a:ext uri="{0D108BD9-81ED-4DB2-BD59-A6C34878D82A}">
                    <a16:rowId xmlns:a16="http://schemas.microsoft.com/office/drawing/2014/main" val="2092222795"/>
                  </a:ext>
                </a:extLst>
              </a:tr>
              <a:tr h="209027">
                <a:tc>
                  <a:txBody>
                    <a:bodyPr/>
                    <a:lstStyle/>
                    <a:p>
                      <a:pPr>
                        <a:lnSpc>
                          <a:spcPct val="107000"/>
                        </a:lnSpc>
                        <a:spcAft>
                          <a:spcPts val="800"/>
                        </a:spcAft>
                      </a:pPr>
                      <a:r>
                        <a:rPr lang="en-IN" sz="1400" kern="100" dirty="0">
                          <a:solidFill>
                            <a:schemeClr val="tx1"/>
                          </a:solidFill>
                          <a:effectLst/>
                        </a:rPr>
                        <a:t> Heavy</a:t>
                      </a:r>
                      <a:endParaRPr lang="en-IN"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nSpc>
                          <a:spcPct val="107000"/>
                        </a:lnSpc>
                        <a:spcAft>
                          <a:spcPts val="800"/>
                        </a:spcAft>
                      </a:pPr>
                      <a:r>
                        <a:rPr lang="en-IN" sz="1400" kern="100" dirty="0">
                          <a:solidFill>
                            <a:schemeClr val="tx1"/>
                          </a:solidFill>
                          <a:effectLst/>
                        </a:rPr>
                        <a:t> Ser54, Arg99,Tyr101, Arg102</a:t>
                      </a:r>
                      <a:endParaRPr lang="en-IN" sz="14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 16</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r>
                        <a:rPr lang="en-IN" sz="1400" kern="100" dirty="0">
                          <a:solidFill>
                            <a:schemeClr val="tx1"/>
                          </a:solidFill>
                          <a:effectLst/>
                        </a:rPr>
                        <a:t> </a:t>
                      </a:r>
                      <a:r>
                        <a:rPr lang="pt-BR" sz="1400" kern="100" dirty="0">
                          <a:solidFill>
                            <a:schemeClr val="tx1"/>
                          </a:solidFill>
                          <a:effectLst/>
                        </a:rPr>
                        <a:t>A,D,E,F,G,H,I,K,L,N,Q,R,S,T,V,W,Y</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 1</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0.005</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1000</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0.05</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0.01</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0.9</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tc>
                  <a:txBody>
                    <a:bodyPr/>
                    <a:lstStyle/>
                    <a:p>
                      <a:pPr algn="r"/>
                      <a:r>
                        <a:rPr lang="en-IN" sz="1400" kern="100" dirty="0">
                          <a:solidFill>
                            <a:schemeClr val="tx1"/>
                          </a:solidFill>
                          <a:effectLst/>
                        </a:rPr>
                        <a:t>71</a:t>
                      </a:r>
                      <a:endParaRPr lang="en-IN" sz="1400" dirty="0">
                        <a:solidFill>
                          <a:schemeClr val="tx1"/>
                        </a:solidFill>
                      </a:endParaRPr>
                    </a:p>
                  </a:txBody>
                  <a:tcPr marL="68580" marR="68580" marT="0" marB="0">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BD65"/>
                    </a:solidFill>
                  </a:tcPr>
                </a:tc>
                <a:extLst>
                  <a:ext uri="{0D108BD9-81ED-4DB2-BD59-A6C34878D82A}">
                    <a16:rowId xmlns:a16="http://schemas.microsoft.com/office/drawing/2014/main" val="2698093932"/>
                  </a:ext>
                </a:extLst>
              </a:tr>
              <a:tr h="209027">
                <a:tc>
                  <a:txBody>
                    <a:bodyPr/>
                    <a:lstStyle/>
                    <a:p>
                      <a:pPr>
                        <a:lnSpc>
                          <a:spcPct val="107000"/>
                        </a:lnSpc>
                        <a:spcAft>
                          <a:spcPts val="800"/>
                        </a:spcAft>
                      </a:pPr>
                      <a:r>
                        <a:rPr lang="en-IN" sz="1400" kern="100" dirty="0">
                          <a:effectLst/>
                        </a:rPr>
                        <a:t> Heavy*</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nSpc>
                          <a:spcPct val="107000"/>
                        </a:lnSpc>
                        <a:spcAft>
                          <a:spcPts val="800"/>
                        </a:spcAft>
                      </a:pPr>
                      <a:r>
                        <a:rPr lang="en-IN" sz="1400" kern="100" dirty="0">
                          <a:effectLst/>
                        </a:rPr>
                        <a:t> Ser54, Arg99,Tyr101, Arg102</a:t>
                      </a:r>
                      <a:endParaRPr lang="en-IN"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 16</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r>
                        <a:rPr lang="en-IN" sz="1400" kern="100" dirty="0">
                          <a:effectLst/>
                        </a:rPr>
                        <a:t> </a:t>
                      </a:r>
                      <a:r>
                        <a:rPr lang="pt-BR" sz="1400" kern="100" dirty="0">
                          <a:effectLst/>
                        </a:rPr>
                        <a:t>A,D,E,F,G,H,I,K,L,N,Q,R,S,T,V,W,Y</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 1</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0.005</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1000</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0.05</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0.01 </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0.9</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algn="r"/>
                      <a:r>
                        <a:rPr lang="en-IN" sz="1400" kern="100" dirty="0">
                          <a:effectLst/>
                        </a:rPr>
                        <a:t>17</a:t>
                      </a:r>
                      <a:endParaRPr lang="en-IN" sz="1400" dirty="0"/>
                    </a:p>
                  </a:txBody>
                  <a:tcPr marL="68580" marR="68580" marT="0" marB="0">
                    <a:lnT w="952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95893834"/>
                  </a:ext>
                </a:extLst>
              </a:tr>
            </a:tbl>
          </a:graphicData>
        </a:graphic>
      </p:graphicFrame>
      <p:sp>
        <p:nvSpPr>
          <p:cNvPr id="13" name="TextBox 12">
            <a:extLst>
              <a:ext uri="{FF2B5EF4-FFF2-40B4-BE49-F238E27FC236}">
                <a16:creationId xmlns:a16="http://schemas.microsoft.com/office/drawing/2014/main" id="{49A522B4-1B34-825C-AEA3-B2B152DD1794}"/>
              </a:ext>
            </a:extLst>
          </p:cNvPr>
          <p:cNvSpPr txBox="1"/>
          <p:nvPr/>
        </p:nvSpPr>
        <p:spPr>
          <a:xfrm>
            <a:off x="25343556" y="35888536"/>
            <a:ext cx="5995429" cy="276999"/>
          </a:xfrm>
          <a:prstGeom prst="rect">
            <a:avLst/>
          </a:prstGeom>
          <a:noFill/>
        </p:spPr>
        <p:txBody>
          <a:bodyPr wrap="square" rtlCol="0">
            <a:spAutoFit/>
          </a:bodyPr>
          <a:lstStyle/>
          <a:p>
            <a:r>
              <a:rPr lang="en-IN" sz="1200" b="1" dirty="0">
                <a:solidFill>
                  <a:srgbClr val="92D050"/>
                </a:solidFill>
              </a:rPr>
              <a:t>*Looping from starting state upon reaching -10 reward, simulating apoptosis</a:t>
            </a:r>
          </a:p>
        </p:txBody>
      </p:sp>
      <p:pic>
        <p:nvPicPr>
          <p:cNvPr id="20" name="Graphic 19">
            <a:extLst>
              <a:ext uri="{FF2B5EF4-FFF2-40B4-BE49-F238E27FC236}">
                <a16:creationId xmlns:a16="http://schemas.microsoft.com/office/drawing/2014/main" id="{7BC348B8-7915-088A-61D7-421AAFD6178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26765" y="15918665"/>
            <a:ext cx="20026624" cy="4053007"/>
          </a:xfrm>
          <a:prstGeom prst="rect">
            <a:avLst/>
          </a:prstGeom>
        </p:spPr>
      </p:pic>
      <p:sp>
        <p:nvSpPr>
          <p:cNvPr id="22" name="TextBox 21">
            <a:extLst>
              <a:ext uri="{FF2B5EF4-FFF2-40B4-BE49-F238E27FC236}">
                <a16:creationId xmlns:a16="http://schemas.microsoft.com/office/drawing/2014/main" id="{21795732-9021-88D8-0867-0351DEC96794}"/>
              </a:ext>
            </a:extLst>
          </p:cNvPr>
          <p:cNvSpPr txBox="1"/>
          <p:nvPr/>
        </p:nvSpPr>
        <p:spPr>
          <a:xfrm>
            <a:off x="446958" y="16305657"/>
            <a:ext cx="288116" cy="307777"/>
          </a:xfrm>
          <a:prstGeom prst="rect">
            <a:avLst/>
          </a:prstGeom>
          <a:noFill/>
        </p:spPr>
        <p:txBody>
          <a:bodyPr wrap="square" rtlCol="0">
            <a:spAutoFit/>
          </a:bodyPr>
          <a:lstStyle/>
          <a:p>
            <a:r>
              <a:rPr lang="en-IN" b="1" dirty="0"/>
              <a:t>A</a:t>
            </a:r>
          </a:p>
        </p:txBody>
      </p:sp>
      <p:sp>
        <p:nvSpPr>
          <p:cNvPr id="23" name="TextBox 22">
            <a:extLst>
              <a:ext uri="{FF2B5EF4-FFF2-40B4-BE49-F238E27FC236}">
                <a16:creationId xmlns:a16="http://schemas.microsoft.com/office/drawing/2014/main" id="{AB0AE443-3D68-6B52-9CEB-56F52C8F8721}"/>
              </a:ext>
            </a:extLst>
          </p:cNvPr>
          <p:cNvSpPr txBox="1"/>
          <p:nvPr/>
        </p:nvSpPr>
        <p:spPr>
          <a:xfrm>
            <a:off x="306600" y="18957645"/>
            <a:ext cx="288116" cy="307777"/>
          </a:xfrm>
          <a:prstGeom prst="rect">
            <a:avLst/>
          </a:prstGeom>
          <a:noFill/>
        </p:spPr>
        <p:txBody>
          <a:bodyPr wrap="square" rtlCol="0">
            <a:spAutoFit/>
          </a:bodyPr>
          <a:lstStyle/>
          <a:p>
            <a:r>
              <a:rPr lang="en-IN" b="1" dirty="0"/>
              <a:t>B</a:t>
            </a:r>
          </a:p>
        </p:txBody>
      </p:sp>
      <p:sp>
        <p:nvSpPr>
          <p:cNvPr id="24" name="TextBox 23">
            <a:extLst>
              <a:ext uri="{FF2B5EF4-FFF2-40B4-BE49-F238E27FC236}">
                <a16:creationId xmlns:a16="http://schemas.microsoft.com/office/drawing/2014/main" id="{54EBFD45-C082-921F-91D1-5F18EA275876}"/>
              </a:ext>
            </a:extLst>
          </p:cNvPr>
          <p:cNvSpPr txBox="1"/>
          <p:nvPr/>
        </p:nvSpPr>
        <p:spPr>
          <a:xfrm>
            <a:off x="20789277" y="17530035"/>
            <a:ext cx="510337" cy="307777"/>
          </a:xfrm>
          <a:prstGeom prst="rect">
            <a:avLst/>
          </a:prstGeom>
          <a:noFill/>
        </p:spPr>
        <p:txBody>
          <a:bodyPr wrap="square" rtlCol="0">
            <a:spAutoFit/>
          </a:bodyPr>
          <a:lstStyle/>
          <a:p>
            <a:r>
              <a:rPr lang="en-IN" b="1" dirty="0"/>
              <a:t>C a</a:t>
            </a:r>
          </a:p>
        </p:txBody>
      </p:sp>
      <p:graphicFrame>
        <p:nvGraphicFramePr>
          <p:cNvPr id="27" name="Table 26">
            <a:extLst>
              <a:ext uri="{FF2B5EF4-FFF2-40B4-BE49-F238E27FC236}">
                <a16:creationId xmlns:a16="http://schemas.microsoft.com/office/drawing/2014/main" id="{93D0C63D-52B2-3F7D-2576-F932CD4309F2}"/>
              </a:ext>
            </a:extLst>
          </p:cNvPr>
          <p:cNvGraphicFramePr>
            <a:graphicFrameLocks noGrp="1"/>
          </p:cNvGraphicFramePr>
          <p:nvPr/>
        </p:nvGraphicFramePr>
        <p:xfrm>
          <a:off x="26731315" y="17778252"/>
          <a:ext cx="5586836" cy="2305916"/>
        </p:xfrm>
        <a:graphic>
          <a:graphicData uri="http://schemas.openxmlformats.org/drawingml/2006/table">
            <a:tbl>
              <a:tblPr firstRow="1" bandRow="1">
                <a:tableStyleId>{9C158E3D-C3EB-49D8-A6B2-AB95B476CFE3}</a:tableStyleId>
              </a:tblPr>
              <a:tblGrid>
                <a:gridCol w="1538078">
                  <a:extLst>
                    <a:ext uri="{9D8B030D-6E8A-4147-A177-3AD203B41FA5}">
                      <a16:colId xmlns:a16="http://schemas.microsoft.com/office/drawing/2014/main" val="195309327"/>
                    </a:ext>
                  </a:extLst>
                </a:gridCol>
                <a:gridCol w="2374628">
                  <a:extLst>
                    <a:ext uri="{9D8B030D-6E8A-4147-A177-3AD203B41FA5}">
                      <a16:colId xmlns:a16="http://schemas.microsoft.com/office/drawing/2014/main" val="4246128159"/>
                    </a:ext>
                  </a:extLst>
                </a:gridCol>
                <a:gridCol w="1674130">
                  <a:extLst>
                    <a:ext uri="{9D8B030D-6E8A-4147-A177-3AD203B41FA5}">
                      <a16:colId xmlns:a16="http://schemas.microsoft.com/office/drawing/2014/main" val="1631189165"/>
                    </a:ext>
                  </a:extLst>
                </a:gridCol>
              </a:tblGrid>
              <a:tr h="372050">
                <a:tc>
                  <a:txBody>
                    <a:bodyPr/>
                    <a:lstStyle/>
                    <a:p>
                      <a:pPr algn="r"/>
                      <a:r>
                        <a:rPr lang="en-IN" dirty="0"/>
                        <a:t>Score</a:t>
                      </a:r>
                    </a:p>
                  </a:txBody>
                  <a:tcPr>
                    <a:solidFill>
                      <a:schemeClr val="bg1"/>
                    </a:solidFill>
                  </a:tcPr>
                </a:tc>
                <a:tc>
                  <a:txBody>
                    <a:bodyPr/>
                    <a:lstStyle/>
                    <a:p>
                      <a:pPr algn="r"/>
                      <a:r>
                        <a:rPr lang="en-IN" dirty="0"/>
                        <a:t>Binding Affinity (kcal/mole)</a:t>
                      </a:r>
                    </a:p>
                  </a:txBody>
                  <a:tcPr>
                    <a:solidFill>
                      <a:schemeClr val="bg1"/>
                    </a:solidFill>
                  </a:tcPr>
                </a:tc>
                <a:tc>
                  <a:txBody>
                    <a:bodyPr/>
                    <a:lstStyle/>
                    <a:p>
                      <a:pPr algn="r"/>
                      <a:r>
                        <a:rPr lang="en-IN" dirty="0"/>
                        <a:t>Reward</a:t>
                      </a:r>
                    </a:p>
                  </a:txBody>
                  <a:tcPr>
                    <a:solidFill>
                      <a:schemeClr val="bg1"/>
                    </a:solidFill>
                  </a:tcPr>
                </a:tc>
                <a:extLst>
                  <a:ext uri="{0D108BD9-81ED-4DB2-BD59-A6C34878D82A}">
                    <a16:rowId xmlns:a16="http://schemas.microsoft.com/office/drawing/2014/main" val="3889002901"/>
                  </a:ext>
                </a:extLst>
              </a:tr>
              <a:tr h="322311">
                <a:tc>
                  <a:txBody>
                    <a:bodyPr/>
                    <a:lstStyle/>
                    <a:p>
                      <a:pPr algn="r"/>
                      <a:r>
                        <a:rPr lang="en-IN" dirty="0"/>
                        <a:t>&gt;=3</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7258687"/>
                  </a:ext>
                </a:extLst>
              </a:tr>
              <a:tr h="322311">
                <a:tc>
                  <a:txBody>
                    <a:bodyPr/>
                    <a:lstStyle/>
                    <a:p>
                      <a:pPr algn="r"/>
                      <a:r>
                        <a:rPr lang="en-IN" dirty="0"/>
                        <a:t>&gt;=3</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5</a:t>
                      </a:r>
                    </a:p>
                  </a:txBody>
                  <a:tcPr>
                    <a:solidFill>
                      <a:schemeClr val="bg1"/>
                    </a:solidFill>
                  </a:tcPr>
                </a:tc>
                <a:extLst>
                  <a:ext uri="{0D108BD9-81ED-4DB2-BD59-A6C34878D82A}">
                    <a16:rowId xmlns:a16="http://schemas.microsoft.com/office/drawing/2014/main" val="608269807"/>
                  </a:ext>
                </a:extLst>
              </a:tr>
              <a:tr h="322311">
                <a:tc>
                  <a:txBody>
                    <a:bodyPr/>
                    <a:lstStyle/>
                    <a:p>
                      <a:pPr algn="r"/>
                      <a:r>
                        <a:rPr lang="en-IN" dirty="0"/>
                        <a:t>3&gt;score&gt;-1</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3244675853"/>
                  </a:ext>
                </a:extLst>
              </a:tr>
              <a:tr h="322311">
                <a:tc>
                  <a:txBody>
                    <a:bodyPr/>
                    <a:lstStyle/>
                    <a:p>
                      <a:pPr algn="r"/>
                      <a:r>
                        <a:rPr lang="en-IN" dirty="0"/>
                        <a:t>3 &gt; score &gt; -1</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1892015447"/>
                  </a:ext>
                </a:extLst>
              </a:tr>
              <a:tr h="322311">
                <a:tc>
                  <a:txBody>
                    <a:bodyPr/>
                    <a:lstStyle/>
                    <a:p>
                      <a:pPr algn="r"/>
                      <a:r>
                        <a:rPr lang="en-IN" dirty="0"/>
                        <a:t>-1&gt;= score &gt; -10</a:t>
                      </a:r>
                    </a:p>
                  </a:txBody>
                  <a:tcPr>
                    <a:solidFill>
                      <a:schemeClr val="bg1"/>
                    </a:solidFill>
                  </a:tcPr>
                </a:tc>
                <a:tc>
                  <a:txBody>
                    <a:bodyPr/>
                    <a:lstStyle/>
                    <a:p>
                      <a:pPr algn="ctr"/>
                      <a:r>
                        <a:rPr lang="en-IN" dirty="0"/>
                        <a:t>-</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2330269906"/>
                  </a:ext>
                </a:extLst>
              </a:tr>
              <a:tr h="322311">
                <a:tc>
                  <a:txBody>
                    <a:bodyPr/>
                    <a:lstStyle/>
                    <a:p>
                      <a:pPr algn="r"/>
                      <a:r>
                        <a:rPr lang="en-IN" dirty="0"/>
                        <a:t>&lt; -10</a:t>
                      </a:r>
                    </a:p>
                  </a:txBody>
                  <a:tcPr>
                    <a:solidFill>
                      <a:schemeClr val="bg1"/>
                    </a:solidFill>
                  </a:tcPr>
                </a:tc>
                <a:tc>
                  <a:txBody>
                    <a:bodyPr/>
                    <a:lstStyle/>
                    <a:p>
                      <a:pPr algn="ctr"/>
                      <a:r>
                        <a:rPr lang="en-IN" dirty="0"/>
                        <a:t>- </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06186982"/>
                  </a:ext>
                </a:extLst>
              </a:tr>
            </a:tbl>
          </a:graphicData>
        </a:graphic>
      </p:graphicFrame>
      <p:sp>
        <p:nvSpPr>
          <p:cNvPr id="28" name="TextBox 27">
            <a:extLst>
              <a:ext uri="{FF2B5EF4-FFF2-40B4-BE49-F238E27FC236}">
                <a16:creationId xmlns:a16="http://schemas.microsoft.com/office/drawing/2014/main" id="{75B11961-6615-B7CC-9095-40141F8BD51B}"/>
              </a:ext>
            </a:extLst>
          </p:cNvPr>
          <p:cNvSpPr txBox="1"/>
          <p:nvPr/>
        </p:nvSpPr>
        <p:spPr>
          <a:xfrm>
            <a:off x="26731315" y="17499703"/>
            <a:ext cx="510337" cy="307777"/>
          </a:xfrm>
          <a:prstGeom prst="rect">
            <a:avLst/>
          </a:prstGeom>
          <a:noFill/>
        </p:spPr>
        <p:txBody>
          <a:bodyPr wrap="square" rtlCol="0">
            <a:spAutoFit/>
          </a:bodyPr>
          <a:lstStyle/>
          <a:p>
            <a:r>
              <a:rPr lang="en-IN" b="1" dirty="0"/>
              <a:t>C b</a:t>
            </a:r>
          </a:p>
        </p:txBody>
      </p:sp>
      <p:sp>
        <p:nvSpPr>
          <p:cNvPr id="30" name="TextBox 29">
            <a:extLst>
              <a:ext uri="{FF2B5EF4-FFF2-40B4-BE49-F238E27FC236}">
                <a16:creationId xmlns:a16="http://schemas.microsoft.com/office/drawing/2014/main" id="{0DB975C6-5482-E788-2AAF-191C855262D8}"/>
              </a:ext>
            </a:extLst>
          </p:cNvPr>
          <p:cNvSpPr txBox="1"/>
          <p:nvPr/>
        </p:nvSpPr>
        <p:spPr>
          <a:xfrm>
            <a:off x="6039676" y="20100028"/>
            <a:ext cx="13681260" cy="388588"/>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a:t>
            </a:r>
            <a:endParaRPr lang="en-IN" sz="1800" dirty="0">
              <a:effectLst/>
              <a:latin typeface="+mn-lt"/>
              <a:ea typeface="Aptos" panose="020B0004020202020204" pitchFamily="34" charset="0"/>
              <a:cs typeface="Aptos" panose="020B0004020202020204" pitchFamily="34" charset="0"/>
            </a:endParaRPr>
          </a:p>
        </p:txBody>
      </p:sp>
      <p:pic>
        <p:nvPicPr>
          <p:cNvPr id="47" name="Picture 46">
            <a:extLst>
              <a:ext uri="{FF2B5EF4-FFF2-40B4-BE49-F238E27FC236}">
                <a16:creationId xmlns:a16="http://schemas.microsoft.com/office/drawing/2014/main" id="{790767B5-9480-C15E-1D00-C3EBA8A41F81}"/>
              </a:ext>
            </a:extLst>
          </p:cNvPr>
          <p:cNvPicPr>
            <a:picLocks noChangeAspect="1"/>
          </p:cNvPicPr>
          <p:nvPr/>
        </p:nvPicPr>
        <p:blipFill>
          <a:blip r:embed="rId37"/>
          <a:stretch>
            <a:fillRect/>
          </a:stretch>
        </p:blipFill>
        <p:spPr>
          <a:xfrm>
            <a:off x="10927911" y="22262972"/>
            <a:ext cx="2634267" cy="1659588"/>
          </a:xfrm>
          <a:prstGeom prst="rect">
            <a:avLst/>
          </a:prstGeom>
        </p:spPr>
      </p:pic>
      <p:pic>
        <p:nvPicPr>
          <p:cNvPr id="42" name="Picture 41">
            <a:extLst>
              <a:ext uri="{FF2B5EF4-FFF2-40B4-BE49-F238E27FC236}">
                <a16:creationId xmlns:a16="http://schemas.microsoft.com/office/drawing/2014/main" id="{9FFA7847-600A-E642-007F-03642F672CA1}"/>
              </a:ext>
            </a:extLst>
          </p:cNvPr>
          <p:cNvPicPr>
            <a:picLocks noChangeAspect="1"/>
          </p:cNvPicPr>
          <p:nvPr/>
        </p:nvPicPr>
        <p:blipFill>
          <a:blip r:embed="rId37"/>
          <a:stretch>
            <a:fillRect/>
          </a:stretch>
        </p:blipFill>
        <p:spPr>
          <a:xfrm>
            <a:off x="10915921" y="20567216"/>
            <a:ext cx="2634267" cy="1659589"/>
          </a:xfrm>
          <a:prstGeom prst="rect">
            <a:avLst/>
          </a:prstGeom>
        </p:spPr>
      </p:pic>
      <p:sp>
        <p:nvSpPr>
          <p:cNvPr id="48" name="Google Shape;67;p13">
            <a:extLst>
              <a:ext uri="{FF2B5EF4-FFF2-40B4-BE49-F238E27FC236}">
                <a16:creationId xmlns:a16="http://schemas.microsoft.com/office/drawing/2014/main" id="{18185373-A074-0F91-B8C3-69BF400F6933}"/>
              </a:ext>
            </a:extLst>
          </p:cNvPr>
          <p:cNvSpPr/>
          <p:nvPr/>
        </p:nvSpPr>
        <p:spPr>
          <a:xfrm>
            <a:off x="250817" y="23988930"/>
            <a:ext cx="32667582" cy="538513"/>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pic>
        <p:nvPicPr>
          <p:cNvPr id="50" name="Picture 49">
            <a:extLst>
              <a:ext uri="{FF2B5EF4-FFF2-40B4-BE49-F238E27FC236}">
                <a16:creationId xmlns:a16="http://schemas.microsoft.com/office/drawing/2014/main" id="{96E5BA95-107E-BBD9-877E-EED1957A6118}"/>
              </a:ext>
            </a:extLst>
          </p:cNvPr>
          <p:cNvPicPr>
            <a:picLocks noChangeAspect="1"/>
          </p:cNvPicPr>
          <p:nvPr/>
        </p:nvPicPr>
        <p:blipFill>
          <a:blip r:embed="rId38"/>
          <a:stretch>
            <a:fillRect/>
          </a:stretch>
        </p:blipFill>
        <p:spPr>
          <a:xfrm>
            <a:off x="5573237" y="21254634"/>
            <a:ext cx="1474211" cy="1497336"/>
          </a:xfrm>
          <a:prstGeom prst="rect">
            <a:avLst/>
          </a:prstGeom>
        </p:spPr>
      </p:pic>
      <p:pic>
        <p:nvPicPr>
          <p:cNvPr id="51" name="Picture 50">
            <a:extLst>
              <a:ext uri="{FF2B5EF4-FFF2-40B4-BE49-F238E27FC236}">
                <a16:creationId xmlns:a16="http://schemas.microsoft.com/office/drawing/2014/main" id="{CF0A851F-AF02-8193-0FFF-858FDB883746}"/>
              </a:ext>
            </a:extLst>
          </p:cNvPr>
          <p:cNvPicPr>
            <a:picLocks noChangeAspect="1"/>
          </p:cNvPicPr>
          <p:nvPr/>
        </p:nvPicPr>
        <p:blipFill>
          <a:blip r:embed="rId38"/>
          <a:stretch>
            <a:fillRect/>
          </a:stretch>
        </p:blipFill>
        <p:spPr>
          <a:xfrm>
            <a:off x="8297492" y="21540600"/>
            <a:ext cx="941047" cy="955808"/>
          </a:xfrm>
          <a:prstGeom prst="rect">
            <a:avLst/>
          </a:prstGeom>
        </p:spPr>
      </p:pic>
      <p:cxnSp>
        <p:nvCxnSpPr>
          <p:cNvPr id="53" name="Straight Arrow Connector 52">
            <a:extLst>
              <a:ext uri="{FF2B5EF4-FFF2-40B4-BE49-F238E27FC236}">
                <a16:creationId xmlns:a16="http://schemas.microsoft.com/office/drawing/2014/main" id="{F0F3DE09-41FC-6DAC-65AB-9E990853A39A}"/>
              </a:ext>
            </a:extLst>
          </p:cNvPr>
          <p:cNvCxnSpPr>
            <a:cxnSpLocks/>
            <a:stCxn id="50" idx="3"/>
            <a:endCxn id="51" idx="1"/>
          </p:cNvCxnSpPr>
          <p:nvPr/>
        </p:nvCxnSpPr>
        <p:spPr>
          <a:xfrm>
            <a:off x="7047448" y="22003302"/>
            <a:ext cx="1250044" cy="1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B3D5DAB-5208-7375-7063-B0749F0DC8AD}"/>
              </a:ext>
            </a:extLst>
          </p:cNvPr>
          <p:cNvCxnSpPr>
            <a:cxnSpLocks/>
            <a:stCxn id="51" idx="3"/>
            <a:endCxn id="42" idx="1"/>
          </p:cNvCxnSpPr>
          <p:nvPr/>
        </p:nvCxnSpPr>
        <p:spPr>
          <a:xfrm flipV="1">
            <a:off x="9238539" y="21397011"/>
            <a:ext cx="1677382" cy="62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1B4F41-8026-8AE5-B008-20FFEC6EBC9C}"/>
              </a:ext>
            </a:extLst>
          </p:cNvPr>
          <p:cNvCxnSpPr>
            <a:cxnSpLocks/>
            <a:stCxn id="51" idx="3"/>
            <a:endCxn id="47" idx="1"/>
          </p:cNvCxnSpPr>
          <p:nvPr/>
        </p:nvCxnSpPr>
        <p:spPr>
          <a:xfrm>
            <a:off x="9238539" y="22018504"/>
            <a:ext cx="1689372" cy="107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7D6790D-8BA3-E90B-87FA-AE053D67FF7F}"/>
              </a:ext>
            </a:extLst>
          </p:cNvPr>
          <p:cNvSpPr txBox="1"/>
          <p:nvPr/>
        </p:nvSpPr>
        <p:spPr>
          <a:xfrm>
            <a:off x="13297907" y="21186477"/>
            <a:ext cx="1145893" cy="523220"/>
          </a:xfrm>
          <a:prstGeom prst="rect">
            <a:avLst/>
          </a:prstGeom>
          <a:noFill/>
        </p:spPr>
        <p:txBody>
          <a:bodyPr wrap="square" rtlCol="0">
            <a:spAutoFit/>
          </a:bodyPr>
          <a:lstStyle/>
          <a:p>
            <a:r>
              <a:rPr lang="en-IN" dirty="0"/>
              <a:t>Policy Network</a:t>
            </a:r>
          </a:p>
        </p:txBody>
      </p:sp>
      <p:sp>
        <p:nvSpPr>
          <p:cNvPr id="89" name="TextBox 88">
            <a:extLst>
              <a:ext uri="{FF2B5EF4-FFF2-40B4-BE49-F238E27FC236}">
                <a16:creationId xmlns:a16="http://schemas.microsoft.com/office/drawing/2014/main" id="{719D18BA-5372-69D2-966E-54FEC7D15044}"/>
              </a:ext>
            </a:extLst>
          </p:cNvPr>
          <p:cNvSpPr txBox="1"/>
          <p:nvPr/>
        </p:nvSpPr>
        <p:spPr>
          <a:xfrm>
            <a:off x="13317704" y="22986461"/>
            <a:ext cx="1145893" cy="523220"/>
          </a:xfrm>
          <a:prstGeom prst="rect">
            <a:avLst/>
          </a:prstGeom>
          <a:noFill/>
        </p:spPr>
        <p:txBody>
          <a:bodyPr wrap="square" rtlCol="0">
            <a:spAutoFit/>
          </a:bodyPr>
          <a:lstStyle/>
          <a:p>
            <a:r>
              <a:rPr lang="en-IN" dirty="0"/>
              <a:t>Target Network</a:t>
            </a:r>
          </a:p>
        </p:txBody>
      </p:sp>
      <p:sp>
        <p:nvSpPr>
          <p:cNvPr id="90" name="Arrow: Up-Down 89">
            <a:extLst>
              <a:ext uri="{FF2B5EF4-FFF2-40B4-BE49-F238E27FC236}">
                <a16:creationId xmlns:a16="http://schemas.microsoft.com/office/drawing/2014/main" id="{226605D0-3845-6EA0-999C-FEA142E08204}"/>
              </a:ext>
            </a:extLst>
          </p:cNvPr>
          <p:cNvSpPr/>
          <p:nvPr/>
        </p:nvSpPr>
        <p:spPr>
          <a:xfrm>
            <a:off x="13496770" y="21765380"/>
            <a:ext cx="519252" cy="1138518"/>
          </a:xfrm>
          <a:prstGeom prst="upDownArrow">
            <a:avLst/>
          </a:prstGeom>
          <a:solidFill>
            <a:schemeClr val="accent1">
              <a:lumMod val="20000"/>
              <a:lumOff val="8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90BC51E8-7765-24EB-CB81-590245FFE44D}"/>
              </a:ext>
            </a:extLst>
          </p:cNvPr>
          <p:cNvSpPr txBox="1"/>
          <p:nvPr/>
        </p:nvSpPr>
        <p:spPr>
          <a:xfrm>
            <a:off x="13870854" y="22018504"/>
            <a:ext cx="905470" cy="523220"/>
          </a:xfrm>
          <a:prstGeom prst="rect">
            <a:avLst/>
          </a:prstGeom>
          <a:noFill/>
        </p:spPr>
        <p:txBody>
          <a:bodyPr wrap="square" rtlCol="0">
            <a:spAutoFit/>
          </a:bodyPr>
          <a:lstStyle/>
          <a:p>
            <a:r>
              <a:rPr lang="en-IN" dirty="0"/>
              <a:t>Network Sync</a:t>
            </a:r>
          </a:p>
        </p:txBody>
      </p:sp>
      <p:sp>
        <p:nvSpPr>
          <p:cNvPr id="92" name="TextBox 91">
            <a:extLst>
              <a:ext uri="{FF2B5EF4-FFF2-40B4-BE49-F238E27FC236}">
                <a16:creationId xmlns:a16="http://schemas.microsoft.com/office/drawing/2014/main" id="{339B6F3A-9D19-7F64-F27F-8615DF46C30C}"/>
              </a:ext>
            </a:extLst>
          </p:cNvPr>
          <p:cNvSpPr txBox="1"/>
          <p:nvPr/>
        </p:nvSpPr>
        <p:spPr>
          <a:xfrm>
            <a:off x="15654070" y="22552270"/>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Loss Function</a:t>
            </a:r>
          </a:p>
        </p:txBody>
      </p:sp>
      <p:pic>
        <p:nvPicPr>
          <p:cNvPr id="94" name="Picture 93">
            <a:extLst>
              <a:ext uri="{FF2B5EF4-FFF2-40B4-BE49-F238E27FC236}">
                <a16:creationId xmlns:a16="http://schemas.microsoft.com/office/drawing/2014/main" id="{37AC1BFB-BBB7-FD17-DEDF-6CB4621DB91E}"/>
              </a:ext>
            </a:extLst>
          </p:cNvPr>
          <p:cNvPicPr>
            <a:picLocks noChangeAspect="1"/>
          </p:cNvPicPr>
          <p:nvPr/>
        </p:nvPicPr>
        <p:blipFill>
          <a:blip r:embed="rId39"/>
          <a:stretch>
            <a:fillRect/>
          </a:stretch>
        </p:blipFill>
        <p:spPr>
          <a:xfrm>
            <a:off x="15314062" y="21903470"/>
            <a:ext cx="2092788" cy="725224"/>
          </a:xfrm>
          <a:prstGeom prst="rect">
            <a:avLst/>
          </a:prstGeom>
        </p:spPr>
      </p:pic>
      <p:sp>
        <p:nvSpPr>
          <p:cNvPr id="95" name="TextBox 94">
            <a:extLst>
              <a:ext uri="{FF2B5EF4-FFF2-40B4-BE49-F238E27FC236}">
                <a16:creationId xmlns:a16="http://schemas.microsoft.com/office/drawing/2014/main" id="{254CAC0C-F80A-A346-18A5-82779EC40B08}"/>
              </a:ext>
            </a:extLst>
          </p:cNvPr>
          <p:cNvSpPr txBox="1"/>
          <p:nvPr/>
        </p:nvSpPr>
        <p:spPr>
          <a:xfrm>
            <a:off x="18205611" y="22118661"/>
            <a:ext cx="1192192"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Optimization</a:t>
            </a:r>
          </a:p>
        </p:txBody>
      </p:sp>
      <p:cxnSp>
        <p:nvCxnSpPr>
          <p:cNvPr id="97" name="Straight Arrow Connector 96">
            <a:extLst>
              <a:ext uri="{FF2B5EF4-FFF2-40B4-BE49-F238E27FC236}">
                <a16:creationId xmlns:a16="http://schemas.microsoft.com/office/drawing/2014/main" id="{E098CC8B-7489-FF39-A77A-260AD159A5AE}"/>
              </a:ext>
            </a:extLst>
          </p:cNvPr>
          <p:cNvCxnSpPr>
            <a:cxnSpLocks/>
            <a:stCxn id="94" idx="3"/>
            <a:endCxn id="95" idx="1"/>
          </p:cNvCxnSpPr>
          <p:nvPr/>
        </p:nvCxnSpPr>
        <p:spPr>
          <a:xfrm>
            <a:off x="17406850" y="22266082"/>
            <a:ext cx="798761" cy="6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0ECBF04-DBBA-E4C1-4E5E-E3930FDC06F2}"/>
              </a:ext>
            </a:extLst>
          </p:cNvPr>
          <p:cNvSpPr txBox="1"/>
          <p:nvPr/>
        </p:nvSpPr>
        <p:spPr>
          <a:xfrm>
            <a:off x="17797155" y="21263366"/>
            <a:ext cx="1991194"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Update Policy network</a:t>
            </a:r>
          </a:p>
        </p:txBody>
      </p:sp>
      <p:cxnSp>
        <p:nvCxnSpPr>
          <p:cNvPr id="102" name="Straight Arrow Connector 101">
            <a:extLst>
              <a:ext uri="{FF2B5EF4-FFF2-40B4-BE49-F238E27FC236}">
                <a16:creationId xmlns:a16="http://schemas.microsoft.com/office/drawing/2014/main" id="{FD2E00BF-AE01-88AD-8D5A-EE8C4C26FA91}"/>
              </a:ext>
            </a:extLst>
          </p:cNvPr>
          <p:cNvCxnSpPr>
            <a:stCxn id="100" idx="1"/>
            <a:endCxn id="88" idx="3"/>
          </p:cNvCxnSpPr>
          <p:nvPr/>
        </p:nvCxnSpPr>
        <p:spPr>
          <a:xfrm flipH="1">
            <a:off x="14443800" y="21417255"/>
            <a:ext cx="3353355" cy="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87F5AEF-A10B-3677-E5C5-83C15F9411BF}"/>
              </a:ext>
            </a:extLst>
          </p:cNvPr>
          <p:cNvCxnSpPr>
            <a:stCxn id="95" idx="0"/>
            <a:endCxn id="100" idx="2"/>
          </p:cNvCxnSpPr>
          <p:nvPr/>
        </p:nvCxnSpPr>
        <p:spPr>
          <a:xfrm flipH="1" flipV="1">
            <a:off x="18792752" y="21571143"/>
            <a:ext cx="8955" cy="54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D5A318-F638-57E2-7F9D-2EAE6035DE44}"/>
              </a:ext>
            </a:extLst>
          </p:cNvPr>
          <p:cNvSpPr txBox="1"/>
          <p:nvPr/>
        </p:nvSpPr>
        <p:spPr>
          <a:xfrm>
            <a:off x="-270446" y="21953812"/>
            <a:ext cx="5807736" cy="748923"/>
          </a:xfrm>
          <a:prstGeom prst="rect">
            <a:avLst/>
          </a:prstGeom>
          <a:noFill/>
        </p:spPr>
        <p:txBody>
          <a:bodyPr wrap="square">
            <a:spAutoFit/>
          </a:bodyPr>
          <a:lstStyle/>
          <a:p>
            <a:pPr marL="457200" algn="ctr">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5. </a:t>
            </a:r>
            <a:r>
              <a:rPr lang="en-US" sz="1800" dirty="0">
                <a:solidFill>
                  <a:srgbClr val="000000"/>
                </a:solidFill>
                <a:effectLst/>
                <a:latin typeface="+mn-lt"/>
                <a:ea typeface="Times New Roman" panose="02020603050405020304" pitchFamily="18" charset="0"/>
                <a:cs typeface="Aptos" panose="020B0004020202020204" pitchFamily="34" charset="0"/>
              </a:rPr>
              <a:t>General Representation of </a:t>
            </a:r>
          </a:p>
          <a:p>
            <a:pPr marL="457200" algn="ctr">
              <a:spcAft>
                <a:spcPts val="800"/>
              </a:spcAft>
            </a:pPr>
            <a:r>
              <a:rPr lang="en-US" sz="1800" dirty="0">
                <a:solidFill>
                  <a:srgbClr val="000000"/>
                </a:solidFill>
                <a:effectLst/>
                <a:latin typeface="+mn-lt"/>
                <a:ea typeface="Times New Roman" panose="02020603050405020304" pitchFamily="18" charset="0"/>
                <a:cs typeface="Aptos" panose="020B0004020202020204" pitchFamily="34" charset="0"/>
              </a:rPr>
              <a:t>Deep Q-Learning</a:t>
            </a:r>
            <a:r>
              <a:rPr lang="en-US" sz="1800" dirty="0">
                <a:latin typeface="+mn-lt"/>
                <a:ea typeface="Times New Roman" panose="02020603050405020304" pitchFamily="18" charset="0"/>
                <a:cs typeface="Aptos" panose="020B0004020202020204" pitchFamily="34" charset="0"/>
              </a:rPr>
              <a:t> </a:t>
            </a:r>
            <a:endParaRPr lang="en-IN" sz="1800" dirty="0">
              <a:effectLst/>
              <a:latin typeface="+mn-lt"/>
              <a:ea typeface="Aptos" panose="020B0004020202020204" pitchFamily="34" charset="0"/>
              <a:cs typeface="Aptos" panose="020B0004020202020204" pitchFamily="34" charset="0"/>
            </a:endParaRPr>
          </a:p>
        </p:txBody>
      </p:sp>
      <p:sp>
        <p:nvSpPr>
          <p:cNvPr id="106" name="TextBox 105">
            <a:extLst>
              <a:ext uri="{FF2B5EF4-FFF2-40B4-BE49-F238E27FC236}">
                <a16:creationId xmlns:a16="http://schemas.microsoft.com/office/drawing/2014/main" id="{1AE46275-CA65-2908-CA3D-B7C27E963D36}"/>
              </a:ext>
            </a:extLst>
          </p:cNvPr>
          <p:cNvSpPr txBox="1"/>
          <p:nvPr/>
        </p:nvSpPr>
        <p:spPr>
          <a:xfrm>
            <a:off x="7857448" y="22501641"/>
            <a:ext cx="1780816"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Memory Mini Batch</a:t>
            </a:r>
          </a:p>
        </p:txBody>
      </p:sp>
      <p:sp>
        <p:nvSpPr>
          <p:cNvPr id="107" name="TextBox 106">
            <a:extLst>
              <a:ext uri="{FF2B5EF4-FFF2-40B4-BE49-F238E27FC236}">
                <a16:creationId xmlns:a16="http://schemas.microsoft.com/office/drawing/2014/main" id="{D47BCCCE-9F00-5113-DF10-85DA19FB439F}"/>
              </a:ext>
            </a:extLst>
          </p:cNvPr>
          <p:cNvSpPr txBox="1"/>
          <p:nvPr/>
        </p:nvSpPr>
        <p:spPr>
          <a:xfrm>
            <a:off x="5587982" y="22759811"/>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Replay Memory</a:t>
            </a:r>
          </a:p>
        </p:txBody>
      </p:sp>
      <p:sp>
        <p:nvSpPr>
          <p:cNvPr id="111" name="TextBox 110">
            <a:extLst>
              <a:ext uri="{FF2B5EF4-FFF2-40B4-BE49-F238E27FC236}">
                <a16:creationId xmlns:a16="http://schemas.microsoft.com/office/drawing/2014/main" id="{25DB0C68-236F-95C3-59AA-7A9D5B669906}"/>
              </a:ext>
            </a:extLst>
          </p:cNvPr>
          <p:cNvSpPr txBox="1"/>
          <p:nvPr/>
        </p:nvSpPr>
        <p:spPr>
          <a:xfrm>
            <a:off x="286026" y="24600391"/>
            <a:ext cx="14177571" cy="372705"/>
          </a:xfrm>
          <a:prstGeom prst="rect">
            <a:avLst/>
          </a:prstGeom>
          <a:solidFill>
            <a:srgbClr val="8F45C7"/>
          </a:solidFill>
        </p:spPr>
        <p:txBody>
          <a:bodyPr wrap="square" rtlCol="0">
            <a:spAutoFit/>
          </a:bodyPr>
          <a:lstStyle/>
          <a:p>
            <a:pPr algn="ctr"/>
            <a:r>
              <a:rPr lang="en-IN" sz="1800" dirty="0">
                <a:solidFill>
                  <a:schemeClr val="bg1"/>
                </a:solidFill>
              </a:rPr>
              <a:t>Table. Parameters of Simulations</a:t>
            </a:r>
          </a:p>
        </p:txBody>
      </p:sp>
      <p:sp>
        <p:nvSpPr>
          <p:cNvPr id="114" name="TextBox 113">
            <a:extLst>
              <a:ext uri="{FF2B5EF4-FFF2-40B4-BE49-F238E27FC236}">
                <a16:creationId xmlns:a16="http://schemas.microsoft.com/office/drawing/2014/main" id="{FADFBC8C-EE6C-2AEA-C444-FB1AD96DCBAF}"/>
              </a:ext>
            </a:extLst>
          </p:cNvPr>
          <p:cNvSpPr txBox="1"/>
          <p:nvPr/>
        </p:nvSpPr>
        <p:spPr>
          <a:xfrm>
            <a:off x="27169021" y="17442886"/>
            <a:ext cx="4984270" cy="369332"/>
          </a:xfrm>
          <a:prstGeom prst="rect">
            <a:avLst/>
          </a:prstGeom>
          <a:noFill/>
        </p:spPr>
        <p:txBody>
          <a:bodyPr wrap="square" rtlCol="0">
            <a:spAutoFit/>
          </a:bodyPr>
          <a:lstStyle/>
          <a:p>
            <a:r>
              <a:rPr lang="en-IN" sz="1800" dirty="0"/>
              <a:t>Table. Score to Reward function</a:t>
            </a:r>
          </a:p>
        </p:txBody>
      </p:sp>
      <p:sp>
        <p:nvSpPr>
          <p:cNvPr id="115" name="TextBox 114">
            <a:extLst>
              <a:ext uri="{FF2B5EF4-FFF2-40B4-BE49-F238E27FC236}">
                <a16:creationId xmlns:a16="http://schemas.microsoft.com/office/drawing/2014/main" id="{F7F961FD-D32D-8C67-950C-F295B0F2E2E3}"/>
              </a:ext>
            </a:extLst>
          </p:cNvPr>
          <p:cNvSpPr txBox="1"/>
          <p:nvPr/>
        </p:nvSpPr>
        <p:spPr>
          <a:xfrm>
            <a:off x="14520151" y="24598922"/>
            <a:ext cx="17867804" cy="400110"/>
          </a:xfrm>
          <a:prstGeom prst="rect">
            <a:avLst/>
          </a:prstGeom>
          <a:solidFill>
            <a:srgbClr val="8F45C7"/>
          </a:solidFill>
        </p:spPr>
        <p:txBody>
          <a:bodyPr wrap="square" rtlCol="0">
            <a:spAutoFit/>
          </a:bodyPr>
          <a:lstStyle/>
          <a:p>
            <a:pPr algn="ctr"/>
            <a:r>
              <a:rPr lang="en-IN" sz="2000" dirty="0">
                <a:solidFill>
                  <a:schemeClr val="bg1"/>
                </a:solidFill>
              </a:rPr>
              <a:t>Simulations and Predicted Antibodies</a:t>
            </a:r>
          </a:p>
        </p:txBody>
      </p:sp>
      <p:sp>
        <p:nvSpPr>
          <p:cNvPr id="119" name="Google Shape;66;p13">
            <a:extLst>
              <a:ext uri="{FF2B5EF4-FFF2-40B4-BE49-F238E27FC236}">
                <a16:creationId xmlns:a16="http://schemas.microsoft.com/office/drawing/2014/main" id="{763A7E2F-3255-C34C-6D11-9C9C1B9C6F44}"/>
              </a:ext>
            </a:extLst>
          </p:cNvPr>
          <p:cNvSpPr/>
          <p:nvPr/>
        </p:nvSpPr>
        <p:spPr>
          <a:xfrm>
            <a:off x="20862021" y="16411696"/>
            <a:ext cx="12056379" cy="92207"/>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900" b="1" dirty="0">
              <a:solidFill>
                <a:srgbClr val="EEEEEE"/>
              </a:solidFill>
            </a:endParaRPr>
          </a:p>
        </p:txBody>
      </p:sp>
      <p:sp>
        <p:nvSpPr>
          <p:cNvPr id="120" name="TextBox 119">
            <a:extLst>
              <a:ext uri="{FF2B5EF4-FFF2-40B4-BE49-F238E27FC236}">
                <a16:creationId xmlns:a16="http://schemas.microsoft.com/office/drawing/2014/main" id="{1C371C85-2F7A-23D3-66D5-425218D6F482}"/>
              </a:ext>
            </a:extLst>
          </p:cNvPr>
          <p:cNvSpPr txBox="1"/>
          <p:nvPr/>
        </p:nvSpPr>
        <p:spPr>
          <a:xfrm>
            <a:off x="260425" y="28760722"/>
            <a:ext cx="14165426" cy="369332"/>
          </a:xfrm>
          <a:prstGeom prst="rect">
            <a:avLst/>
          </a:prstGeom>
          <a:solidFill>
            <a:srgbClr val="8F45C7"/>
          </a:solidFill>
        </p:spPr>
        <p:txBody>
          <a:bodyPr wrap="square" rtlCol="0">
            <a:spAutoFit/>
          </a:bodyPr>
          <a:lstStyle/>
          <a:p>
            <a:pPr algn="ctr"/>
            <a:r>
              <a:rPr lang="en-IN" sz="1800" dirty="0">
                <a:solidFill>
                  <a:schemeClr val="bg1"/>
                </a:solidFill>
              </a:rPr>
              <a:t>Structure Validation using AlphaFold2 and C-alpha distance plots</a:t>
            </a:r>
          </a:p>
        </p:txBody>
      </p:sp>
      <p:cxnSp>
        <p:nvCxnSpPr>
          <p:cNvPr id="17" name="Straight Arrow Connector 16">
            <a:extLst>
              <a:ext uri="{FF2B5EF4-FFF2-40B4-BE49-F238E27FC236}">
                <a16:creationId xmlns:a16="http://schemas.microsoft.com/office/drawing/2014/main" id="{23F69625-063F-EF08-59C2-2A4AB7938188}"/>
              </a:ext>
            </a:extLst>
          </p:cNvPr>
          <p:cNvCxnSpPr>
            <a:cxnSpLocks/>
            <a:stCxn id="91" idx="3"/>
            <a:endCxn id="94" idx="1"/>
          </p:cNvCxnSpPr>
          <p:nvPr/>
        </p:nvCxnSpPr>
        <p:spPr>
          <a:xfrm flipV="1">
            <a:off x="14776324" y="22266082"/>
            <a:ext cx="537738" cy="14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030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153" name="Group 152">
            <a:extLst>
              <a:ext uri="{FF2B5EF4-FFF2-40B4-BE49-F238E27FC236}">
                <a16:creationId xmlns:a16="http://schemas.microsoft.com/office/drawing/2014/main" id="{0266DBAC-F7D4-01E7-8B18-3312071CCD6F}"/>
              </a:ext>
            </a:extLst>
          </p:cNvPr>
          <p:cNvGrpSpPr/>
          <p:nvPr/>
        </p:nvGrpSpPr>
        <p:grpSpPr>
          <a:xfrm>
            <a:off x="11097397" y="40121441"/>
            <a:ext cx="12444052" cy="3229054"/>
            <a:chOff x="11098010" y="40418373"/>
            <a:chExt cx="12444052" cy="3229054"/>
          </a:xfrm>
        </p:grpSpPr>
        <p:sp>
          <p:nvSpPr>
            <p:cNvPr id="137" name="Rectangle 136">
              <a:extLst>
                <a:ext uri="{FF2B5EF4-FFF2-40B4-BE49-F238E27FC236}">
                  <a16:creationId xmlns:a16="http://schemas.microsoft.com/office/drawing/2014/main" id="{AA15B3CD-6C6F-5F17-01E2-8BF925F9294D}"/>
                </a:ext>
              </a:extLst>
            </p:cNvPr>
            <p:cNvSpPr/>
            <p:nvPr/>
          </p:nvSpPr>
          <p:spPr>
            <a:xfrm>
              <a:off x="11127726" y="42978407"/>
              <a:ext cx="12414336" cy="66902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Rectangle 134">
              <a:extLst>
                <a:ext uri="{FF2B5EF4-FFF2-40B4-BE49-F238E27FC236}">
                  <a16:creationId xmlns:a16="http://schemas.microsoft.com/office/drawing/2014/main" id="{78C0C2DA-6C40-172D-7864-DF7E54921DA4}"/>
                </a:ext>
              </a:extLst>
            </p:cNvPr>
            <p:cNvSpPr/>
            <p:nvPr/>
          </p:nvSpPr>
          <p:spPr>
            <a:xfrm>
              <a:off x="11112868" y="42154786"/>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133">
              <a:extLst>
                <a:ext uri="{FF2B5EF4-FFF2-40B4-BE49-F238E27FC236}">
                  <a16:creationId xmlns:a16="http://schemas.microsoft.com/office/drawing/2014/main" id="{92E457EA-9793-304C-7A94-2D6ACCE203F1}"/>
                </a:ext>
              </a:extLst>
            </p:cNvPr>
            <p:cNvSpPr/>
            <p:nvPr/>
          </p:nvSpPr>
          <p:spPr>
            <a:xfrm>
              <a:off x="11098010" y="41297395"/>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a:extLst>
                <a:ext uri="{FF2B5EF4-FFF2-40B4-BE49-F238E27FC236}">
                  <a16:creationId xmlns:a16="http://schemas.microsoft.com/office/drawing/2014/main" id="{867DBBE3-B953-641D-7508-7646702CAC0A}"/>
                </a:ext>
              </a:extLst>
            </p:cNvPr>
            <p:cNvSpPr/>
            <p:nvPr/>
          </p:nvSpPr>
          <p:spPr>
            <a:xfrm>
              <a:off x="11112868" y="40418373"/>
              <a:ext cx="12399478"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2" name="Rectangle 131">
            <a:extLst>
              <a:ext uri="{FF2B5EF4-FFF2-40B4-BE49-F238E27FC236}">
                <a16:creationId xmlns:a16="http://schemas.microsoft.com/office/drawing/2014/main" id="{6AEA99DF-9BF4-464F-02B3-5C701632B8BE}"/>
              </a:ext>
            </a:extLst>
          </p:cNvPr>
          <p:cNvSpPr/>
          <p:nvPr/>
        </p:nvSpPr>
        <p:spPr>
          <a:xfrm>
            <a:off x="12807531" y="7806103"/>
            <a:ext cx="8850414" cy="21887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130">
            <a:extLst>
              <a:ext uri="{FF2B5EF4-FFF2-40B4-BE49-F238E27FC236}">
                <a16:creationId xmlns:a16="http://schemas.microsoft.com/office/drawing/2014/main" id="{2027D48A-F1C7-1686-551D-DD7F424F1489}"/>
              </a:ext>
            </a:extLst>
          </p:cNvPr>
          <p:cNvSpPr/>
          <p:nvPr/>
        </p:nvSpPr>
        <p:spPr>
          <a:xfrm>
            <a:off x="12767641" y="7040300"/>
            <a:ext cx="8850414" cy="70813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ectangle 129">
            <a:extLst>
              <a:ext uri="{FF2B5EF4-FFF2-40B4-BE49-F238E27FC236}">
                <a16:creationId xmlns:a16="http://schemas.microsoft.com/office/drawing/2014/main" id="{884D29FA-7F2A-3136-509C-B01049704BC1}"/>
              </a:ext>
            </a:extLst>
          </p:cNvPr>
          <p:cNvSpPr/>
          <p:nvPr/>
        </p:nvSpPr>
        <p:spPr>
          <a:xfrm>
            <a:off x="12767641" y="6244175"/>
            <a:ext cx="8850414" cy="75557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a:extLst>
              <a:ext uri="{FF2B5EF4-FFF2-40B4-BE49-F238E27FC236}">
                <a16:creationId xmlns:a16="http://schemas.microsoft.com/office/drawing/2014/main" id="{3FB6E37B-2DED-31B2-CD67-341C177C84E9}"/>
              </a:ext>
            </a:extLst>
          </p:cNvPr>
          <p:cNvSpPr/>
          <p:nvPr/>
        </p:nvSpPr>
        <p:spPr>
          <a:xfrm>
            <a:off x="326749" y="12900079"/>
            <a:ext cx="11551795" cy="11464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id="{88413285-6770-41E6-1256-8E6B6236817F}"/>
              </a:ext>
            </a:extLst>
          </p:cNvPr>
          <p:cNvSpPr/>
          <p:nvPr/>
        </p:nvSpPr>
        <p:spPr>
          <a:xfrm>
            <a:off x="286901" y="11730528"/>
            <a:ext cx="11591643" cy="887167"/>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8" name="Google Shape;68;p13"/>
          <p:cNvPicPr preferRelativeResize="0"/>
          <p:nvPr/>
        </p:nvPicPr>
        <p:blipFill rotWithShape="1">
          <a:blip r:embed="rId3">
            <a:alphaModFix/>
          </a:blip>
          <a:srcRect/>
          <a:stretch/>
        </p:blipFill>
        <p:spPr>
          <a:xfrm>
            <a:off x="26723074" y="8251204"/>
            <a:ext cx="6083415" cy="7952299"/>
          </a:xfrm>
          <a:prstGeom prst="rect">
            <a:avLst/>
          </a:prstGeom>
          <a:noFill/>
          <a:ln>
            <a:noFill/>
          </a:ln>
        </p:spPr>
      </p:pic>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4"/>
          <a:srcRect b="11119"/>
          <a:stretch/>
        </p:blipFill>
        <p:spPr>
          <a:xfrm>
            <a:off x="19755043" y="16447175"/>
            <a:ext cx="11443734" cy="6373099"/>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5"/>
          <a:stretch>
            <a:fillRect/>
          </a:stretch>
        </p:blipFill>
        <p:spPr>
          <a:xfrm>
            <a:off x="254094" y="18297841"/>
            <a:ext cx="5431398" cy="2072912"/>
          </a:xfrm>
          <a:prstGeom prst="rect">
            <a:avLst/>
          </a:prstGeom>
        </p:spPr>
      </p:pic>
      <p:sp>
        <p:nvSpPr>
          <p:cNvPr id="56" name="Google Shape;56;p13"/>
          <p:cNvSpPr/>
          <p:nvPr/>
        </p:nvSpPr>
        <p:spPr>
          <a:xfrm>
            <a:off x="0" y="1"/>
            <a:ext cx="32918399" cy="5007216"/>
          </a:xfrm>
          <a:prstGeom prst="rect">
            <a:avLst/>
          </a:prstGeom>
          <a:solidFill>
            <a:srgbClr val="7030A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a:t>
            </a:r>
            <a:r>
              <a:rPr lang="en-US" sz="3600" i="1" dirty="0">
                <a:solidFill>
                  <a:srgbClr val="FFFFFF"/>
                </a:solidFill>
                <a:latin typeface="Times New Roman"/>
                <a:ea typeface="Times New Roman"/>
                <a:cs typeface="Times New Roman"/>
                <a:sym typeface="Times New Roman"/>
              </a:rPr>
              <a:t> Prof. Subhashini Srinivasan, Dr.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6">
            <a:alphaModFix/>
          </a:blip>
          <a:srcRect l="8166" r="13161"/>
          <a:stretch/>
        </p:blipFill>
        <p:spPr>
          <a:xfrm>
            <a:off x="250818" y="1819878"/>
            <a:ext cx="5950776" cy="2527108"/>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213087" y="5275625"/>
            <a:ext cx="12210546"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359865" y="41567550"/>
            <a:ext cx="10467683" cy="698728"/>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136167" cy="785744"/>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056967" cy="9066000"/>
          </a:xfrm>
          <a:prstGeom prst="rect">
            <a:avLst/>
          </a:prstGeom>
          <a:noFill/>
          <a:ln>
            <a:noFill/>
          </a:ln>
        </p:spPr>
        <p:txBody>
          <a:bodyPr spcFirstLastPara="1" wrap="square" lIns="91425" tIns="91425" rIns="91425" bIns="91425" anchor="t" anchorCtr="0">
            <a:noAutofit/>
          </a:bodyPr>
          <a:lstStyle/>
          <a:p>
            <a:pPr marL="92075" lvl="0" algn="just" rtl="0">
              <a:spcBef>
                <a:spcPts val="0"/>
              </a:spcBef>
              <a:spcAft>
                <a:spcPts val="0"/>
              </a:spcAft>
            </a:pPr>
            <a:r>
              <a:rPr lang="en-IN" sz="2400" dirty="0">
                <a:solidFill>
                  <a:schemeClr val="dk1"/>
                </a:solidFill>
                <a:latin typeface="+mn-lt"/>
              </a:rPr>
              <a:t>Somatic Hypermutations (SHM) are an important part of the affinity maturation (AM) in B-cells. </a:t>
            </a:r>
          </a:p>
          <a:p>
            <a:pPr marL="92075" lvl="0" algn="just" rtl="0">
              <a:spcBef>
                <a:spcPts val="0"/>
              </a:spcBef>
              <a:spcAft>
                <a:spcPts val="0"/>
              </a:spcAft>
            </a:pPr>
            <a:r>
              <a:rPr lang="en-IN" sz="2400" dirty="0">
                <a:solidFill>
                  <a:schemeClr val="dk1"/>
                </a:solidFill>
                <a:latin typeface="+mn-lt"/>
              </a:rPr>
              <a:t>We express the biological process of AM as a Markov decision process (MDP), creating a RL model of SHM. </a:t>
            </a:r>
          </a:p>
          <a:p>
            <a:pPr marL="92075" lvl="0" algn="just" rtl="0">
              <a:spcBef>
                <a:spcPts val="0"/>
              </a:spcBef>
              <a:spcAft>
                <a:spcPts val="0"/>
              </a:spcAft>
            </a:pPr>
            <a:r>
              <a:rPr lang="en-IN" sz="2400" b="1" dirty="0">
                <a:solidFill>
                  <a:schemeClr val="dk1"/>
                </a:solidFill>
                <a:latin typeface="+mn-lt"/>
              </a:rPr>
              <a:t>Model Assumptions</a:t>
            </a:r>
            <a:r>
              <a:rPr lang="en-IN" sz="2400" dirty="0">
                <a:solidFill>
                  <a:schemeClr val="dk1"/>
                </a:solidFill>
                <a:latin typeface="+mn-lt"/>
              </a:rPr>
              <a:t>: </a:t>
            </a:r>
          </a:p>
          <a:p>
            <a:pPr marL="92075" lvl="1" algn="just"/>
            <a:r>
              <a:rPr lang="en-US" sz="2400" dirty="0">
                <a:solidFill>
                  <a:schemeClr val="dk1"/>
                </a:solidFill>
                <a:latin typeface="+mn-lt"/>
              </a:rPr>
              <a:t>The </a:t>
            </a:r>
            <a:r>
              <a:rPr lang="en-US" sz="2400" u="sng" dirty="0">
                <a:solidFill>
                  <a:schemeClr val="dk1"/>
                </a:solidFill>
                <a:latin typeface="+mn-lt"/>
              </a:rPr>
              <a:t>relative configuration of PD1-Pembro complex remains the same irrespective of the type of amino acids mutations </a:t>
            </a:r>
            <a:r>
              <a:rPr lang="en-US" sz="2400" dirty="0">
                <a:solidFill>
                  <a:schemeClr val="dk1"/>
                </a:solidFill>
                <a:latin typeface="+mn-lt"/>
              </a:rPr>
              <a:t>at the 17 positions</a:t>
            </a:r>
          </a:p>
          <a:p>
            <a:pPr marL="92075" lvl="0" algn="just" rtl="0">
              <a:spcBef>
                <a:spcPts val="0"/>
              </a:spcBef>
              <a:spcAft>
                <a:spcPts val="0"/>
              </a:spcAft>
            </a:pPr>
            <a:r>
              <a:rPr lang="en-US" sz="2400" dirty="0">
                <a:solidFill>
                  <a:schemeClr val="dk1"/>
                </a:solidFill>
                <a:latin typeface="+mn-lt"/>
              </a:rPr>
              <a:t>The </a:t>
            </a:r>
            <a:r>
              <a:rPr lang="en-US" sz="2400" u="sng" dirty="0">
                <a:solidFill>
                  <a:schemeClr val="dk1"/>
                </a:solidFill>
                <a:latin typeface="+mn-lt"/>
              </a:rPr>
              <a:t>3D folds of light and heavy chains are not disrupted by the mutations in loops</a:t>
            </a:r>
            <a:r>
              <a:rPr lang="en-US" sz="2400" dirty="0">
                <a:solidFill>
                  <a:schemeClr val="dk1"/>
                </a:solidFill>
                <a:latin typeface="+mn-lt"/>
              </a:rPr>
              <a:t> on Pembro</a:t>
            </a:r>
            <a:endParaRPr lang="en-IN" sz="24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4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400" dirty="0">
                <a:solidFill>
                  <a:srgbClr val="1A1A1A"/>
                </a:solidFill>
              </a:rPr>
              <a:t>We use Q-Learning in RL to model SHM on a reduced state space to provide better binding affinity antibodies. We validated the structure of the antibodies predicted by the RL model using AlphaFold2 and C-alpha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272146" y="42202164"/>
            <a:ext cx="1054115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2400" dirty="0">
                <a:solidFill>
                  <a:schemeClr val="dk1"/>
                </a:solidFill>
                <a:latin typeface="+mn-lt"/>
              </a:rPr>
              <a:t>This study is supported by Dept. of electronics, IT, BT and S&amp;T, Government of Karnataka. We would also like to extend our gratitude to the faculty of IBAB and Mr. </a:t>
            </a:r>
            <a:r>
              <a:rPr lang="pt-BR" sz="2400" dirty="0">
                <a:solidFill>
                  <a:schemeClr val="dk1"/>
                </a:solidFill>
                <a:latin typeface="+mn-lt"/>
              </a:rPr>
              <a:t>Balakrishna Prabhu B N, Ms. Namita Menon, </a:t>
            </a:r>
            <a:r>
              <a:rPr lang="en-IN" sz="2400" b="0" i="0" u="none" strike="noStrike" dirty="0">
                <a:solidFill>
                  <a:srgbClr val="000000"/>
                </a:solidFill>
                <a:effectLst/>
                <a:latin typeface="+mn-lt"/>
              </a:rPr>
              <a:t>Mr. Yash Chindarkar </a:t>
            </a:r>
            <a:r>
              <a:rPr lang="pt-BR" sz="2400" dirty="0">
                <a:solidFill>
                  <a:schemeClr val="dk1"/>
                </a:solidFill>
                <a:latin typeface="+mn-lt"/>
              </a:rPr>
              <a:t>and </a:t>
            </a:r>
            <a:r>
              <a:rPr lang="en" sz="2400" dirty="0">
                <a:solidFill>
                  <a:schemeClr val="dk1"/>
                </a:solidFill>
                <a:latin typeface="+mn-lt"/>
              </a:rPr>
              <a:t>Ms. Apoorva Ganesh for their contribution and guidance.</a:t>
            </a:r>
            <a:endParaRPr sz="2400" dirty="0">
              <a:latin typeface="+mn-lt"/>
            </a:endParaRPr>
          </a:p>
        </p:txBody>
      </p:sp>
      <p:pic>
        <p:nvPicPr>
          <p:cNvPr id="64" name="Google Shape;64;p13"/>
          <p:cNvPicPr preferRelativeResize="0"/>
          <p:nvPr/>
        </p:nvPicPr>
        <p:blipFill rotWithShape="1">
          <a:blip r:embed="rId7">
            <a:alphaModFix/>
          </a:blip>
          <a:srcRect l="34123" r="34538"/>
          <a:stretch/>
        </p:blipFill>
        <p:spPr>
          <a:xfrm>
            <a:off x="21294692" y="8084804"/>
            <a:ext cx="5162588" cy="6028817"/>
          </a:xfrm>
          <a:prstGeom prst="rect">
            <a:avLst/>
          </a:prstGeom>
          <a:noFill/>
          <a:ln>
            <a:noFill/>
          </a:ln>
        </p:spPr>
      </p:pic>
      <p:sp>
        <p:nvSpPr>
          <p:cNvPr id="65" name="Google Shape;65;p13"/>
          <p:cNvSpPr txBox="1"/>
          <p:nvPr/>
        </p:nvSpPr>
        <p:spPr>
          <a:xfrm>
            <a:off x="20792827" y="13689995"/>
            <a:ext cx="614577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(PD1-Antigen)</a:t>
            </a:r>
            <a:endParaRPr sz="1800" dirty="0">
              <a:solidFill>
                <a:schemeClr val="dk1"/>
              </a:solidFill>
            </a:endParaRPr>
          </a:p>
        </p:txBody>
      </p:sp>
      <p:sp>
        <p:nvSpPr>
          <p:cNvPr id="66" name="Google Shape;66;p13"/>
          <p:cNvSpPr/>
          <p:nvPr/>
        </p:nvSpPr>
        <p:spPr>
          <a:xfrm>
            <a:off x="301501" y="14386961"/>
            <a:ext cx="12122132" cy="836808"/>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grpSp>
        <p:nvGrpSpPr>
          <p:cNvPr id="70" name="Google Shape;70;p13"/>
          <p:cNvGrpSpPr/>
          <p:nvPr/>
        </p:nvGrpSpPr>
        <p:grpSpPr>
          <a:xfrm>
            <a:off x="12636489" y="7638330"/>
            <a:ext cx="19681664" cy="14022524"/>
            <a:chOff x="11342150" y="10855092"/>
            <a:chExt cx="19293857" cy="12088383"/>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20146743" y="10855092"/>
              <a:ext cx="10489264" cy="135312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MDP </a:t>
              </a: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 </a:t>
              </a: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 </a:t>
              </a: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 </a:t>
              </a:r>
            </a:p>
            <a:p>
              <a:pPr marL="0" lvl="0" indent="0" algn="just"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7" name="Google Shape;77;p13"/>
          <p:cNvSpPr/>
          <p:nvPr/>
        </p:nvSpPr>
        <p:spPr>
          <a:xfrm>
            <a:off x="11014740" y="34785298"/>
            <a:ext cx="12571772" cy="802189"/>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11077404" y="40085565"/>
            <a:ext cx="12327746" cy="3549659"/>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4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4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400" dirty="0">
                <a:latin typeface="+mn-lt"/>
              </a:rPr>
              <a:t>Protein Language Models (PLM) can be employed in conjunction with our SHM-RL model for drug discovery.</a:t>
            </a:r>
          </a:p>
          <a:p>
            <a:pPr algn="just" rtl="0">
              <a:spcBef>
                <a:spcPts val="0"/>
              </a:spcBef>
              <a:spcAft>
                <a:spcPts val="800"/>
              </a:spcAft>
            </a:pPr>
            <a:r>
              <a:rPr lang="en-US" sz="2400" b="0" i="0" u="none" strike="noStrike" dirty="0">
                <a:solidFill>
                  <a:srgbClr val="000000"/>
                </a:solidFill>
                <a:effectLst/>
                <a:latin typeface="+mn-lt"/>
              </a:rPr>
              <a:t>Further validation of predicted antibodies using molecular dynamics and different binding affinity tools is required.</a:t>
            </a:r>
          </a:p>
        </p:txBody>
      </p:sp>
      <p:sp>
        <p:nvSpPr>
          <p:cNvPr id="112" name="Google Shape;112;p13"/>
          <p:cNvSpPr/>
          <p:nvPr/>
        </p:nvSpPr>
        <p:spPr>
          <a:xfrm>
            <a:off x="23647476" y="37262356"/>
            <a:ext cx="9142020" cy="839722"/>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23527204" y="38190075"/>
            <a:ext cx="9312072" cy="5133036"/>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24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2400" b="0" i="1" u="none" strike="noStrike" dirty="0">
                <a:solidFill>
                  <a:srgbClr val="000000"/>
                </a:solidFill>
                <a:effectLst/>
                <a:latin typeface="+mn-lt"/>
              </a:rPr>
              <a:t>Frontiers in Immunology</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13</a:t>
            </a:r>
            <a:r>
              <a:rPr lang="en-US" sz="2400" b="0" i="0" u="none" strike="noStrike" dirty="0">
                <a:solidFill>
                  <a:srgbClr val="000000"/>
                </a:solidFill>
                <a:effectLst/>
                <a:latin typeface="+mn-lt"/>
              </a:rPr>
              <a:t>. </a:t>
            </a:r>
            <a:r>
              <a:rPr lang="en-US" sz="2400" b="0" i="0" u="none" strike="noStrike" dirty="0">
                <a:solidFill>
                  <a:srgbClr val="000000"/>
                </a:solidFill>
                <a:effectLst/>
                <a:latin typeface="+mn-lt"/>
                <a:hlinkClick r:id="rId8"/>
              </a:rPr>
              <a:t>https://doi.org/10.3389/FIMMU.2022.1029167</a:t>
            </a:r>
            <a:r>
              <a:rPr lang="en-US" sz="2400" b="0" i="0" u="none" strike="noStrike" dirty="0">
                <a:solidFill>
                  <a:srgbClr val="000000"/>
                </a:solidFill>
                <a:effectLst/>
                <a:latin typeface="+mn-lt"/>
              </a:rPr>
              <a:t> </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2400" dirty="0">
                <a:solidFill>
                  <a:schemeClr val="dk1"/>
                </a:solidFill>
                <a:latin typeface="+mn-lt"/>
              </a:rPr>
              <a:t>Horita, Shoichiro, et al. "High-resolution crystal structure of the therapeutic antibody pembrolizumab bound to the human PD-1." </a:t>
            </a:r>
            <a:r>
              <a:rPr lang="en" sz="2400" i="1" dirty="0">
                <a:solidFill>
                  <a:schemeClr val="dk1"/>
                </a:solidFill>
                <a:latin typeface="+mn-lt"/>
              </a:rPr>
              <a:t>Scientific reports</a:t>
            </a:r>
            <a:r>
              <a:rPr lang="en" sz="2400" dirty="0">
                <a:solidFill>
                  <a:schemeClr val="dk1"/>
                </a:solidFill>
                <a:latin typeface="+mn-lt"/>
              </a:rPr>
              <a:t> 6.1 (2016): 35297</a:t>
            </a:r>
          </a:p>
          <a:p>
            <a:pPr marL="457200" indent="-323850" algn="just">
              <a:buClr>
                <a:schemeClr val="dk1"/>
              </a:buClr>
              <a:buSzPts val="1500"/>
              <a:buFont typeface="Arial"/>
              <a:buChar char="●"/>
            </a:pPr>
            <a:r>
              <a:rPr lang="en-US" sz="2400" dirty="0">
                <a:latin typeface="+mn-lt"/>
              </a:rPr>
              <a:t>Sutton, R. S., &amp; </a:t>
            </a:r>
            <a:r>
              <a:rPr lang="en-US" sz="2400" dirty="0" err="1">
                <a:latin typeface="+mn-lt"/>
              </a:rPr>
              <a:t>Barto</a:t>
            </a:r>
            <a:r>
              <a:rPr lang="en-US" sz="2400" dirty="0">
                <a:latin typeface="+mn-lt"/>
              </a:rPr>
              <a:t>, A. G. (2018). Reinforcement learning: An introduction, 2nd ed. In </a:t>
            </a:r>
            <a:r>
              <a:rPr lang="en-US" sz="2400" i="1" dirty="0">
                <a:latin typeface="+mn-lt"/>
              </a:rPr>
              <a:t>Reinforcement learning: An introduction, 2nd ed.</a:t>
            </a:r>
            <a:r>
              <a:rPr lang="en-US" sz="2400" dirty="0">
                <a:latin typeface="+mn-lt"/>
              </a:rPr>
              <a:t> The MIT Press.</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US" sz="2400" b="0" i="0" u="none" strike="noStrike" dirty="0" err="1">
                <a:solidFill>
                  <a:srgbClr val="000000"/>
                </a:solidFill>
                <a:effectLst/>
                <a:latin typeface="+mn-lt"/>
              </a:rPr>
              <a:t>Vangone</a:t>
            </a:r>
            <a:r>
              <a:rPr lang="en-US" sz="2400" b="0" i="0" u="none" strike="noStrike" dirty="0">
                <a:solidFill>
                  <a:srgbClr val="000000"/>
                </a:solidFill>
                <a:effectLst/>
                <a:latin typeface="+mn-lt"/>
              </a:rPr>
              <a:t>, A., &amp; Bonvin, A. M. J. J. (2017). PRODIGY: A Contact-based Predictor of Binding Affinity in Protein-protein Complexes. </a:t>
            </a:r>
            <a:r>
              <a:rPr lang="en-US" sz="2400" b="0" i="1" u="none" strike="noStrike" dirty="0">
                <a:solidFill>
                  <a:srgbClr val="000000"/>
                </a:solidFill>
                <a:effectLst/>
                <a:latin typeface="+mn-lt"/>
              </a:rPr>
              <a:t>Bio-Protocol</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7</a:t>
            </a:r>
            <a:r>
              <a:rPr lang="en-US" sz="2400" b="0" i="0" u="none" strike="noStrike" dirty="0">
                <a:solidFill>
                  <a:srgbClr val="000000"/>
                </a:solidFill>
                <a:effectLst/>
                <a:latin typeface="+mn-lt"/>
              </a:rPr>
              <a:t>(3). </a:t>
            </a:r>
            <a:r>
              <a:rPr lang="en-US" sz="2400" b="0" i="0" u="none" strike="noStrike" dirty="0">
                <a:solidFill>
                  <a:srgbClr val="000000"/>
                </a:solidFill>
                <a:effectLst/>
                <a:latin typeface="+mn-lt"/>
                <a:hlinkClick r:id="rId9"/>
              </a:rPr>
              <a:t>https://doi.org/10.21769/BIOPROTOC.2124</a:t>
            </a:r>
            <a:endParaRPr lang="en-US" sz="24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0879905" y="14151144"/>
            <a:ext cx="5781955" cy="287819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 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547771" y="11016457"/>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10"/>
          <a:stretch>
            <a:fillRect/>
          </a:stretch>
        </p:blipFill>
        <p:spPr>
          <a:xfrm>
            <a:off x="23080231" y="5104134"/>
            <a:ext cx="7376324" cy="2534124"/>
          </a:xfrm>
          <a:prstGeom prst="rect">
            <a:avLst/>
          </a:prstGeom>
        </p:spPr>
      </p:pic>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3302"/>
          <a:stretch/>
        </p:blipFill>
        <p:spPr bwMode="auto">
          <a:xfrm>
            <a:off x="13249037" y="10174107"/>
            <a:ext cx="7128977" cy="450720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2767641" y="14736998"/>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213087" y="10791526"/>
            <a:ext cx="12194513"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01501" y="11730528"/>
            <a:ext cx="11577043" cy="2339102"/>
          </a:xfrm>
          <a:prstGeom prst="rect">
            <a:avLst/>
          </a:prstGeom>
          <a:noFill/>
        </p:spPr>
        <p:txBody>
          <a:bodyPr wrap="square" rtlCol="0">
            <a:spAutoFit/>
          </a:bodyPr>
          <a:lstStyle/>
          <a:p>
            <a:pPr algn="just"/>
            <a:r>
              <a:rPr lang="en-IN" sz="2400" b="1" dirty="0">
                <a:solidFill>
                  <a:srgbClr val="1A1A1A"/>
                </a:solidFill>
              </a:rPr>
              <a:t>Major</a:t>
            </a:r>
            <a:r>
              <a:rPr lang="en-IN" sz="2400" b="1" dirty="0"/>
              <a:t> </a:t>
            </a:r>
            <a:r>
              <a:rPr lang="en-IN" sz="2400" b="1" dirty="0">
                <a:solidFill>
                  <a:srgbClr val="1A1A1A"/>
                </a:solidFill>
              </a:rPr>
              <a:t>Objective: </a:t>
            </a:r>
            <a:r>
              <a:rPr lang="en-US" sz="2400" dirty="0">
                <a:solidFill>
                  <a:srgbClr val="1A1A1A"/>
                </a:solidFill>
              </a:rPr>
              <a:t>To create a reinforcement learning model for somatic hypermutations using Pembro and PD1. </a:t>
            </a:r>
          </a:p>
          <a:p>
            <a:endParaRPr lang="en-US" sz="2400" dirty="0">
              <a:solidFill>
                <a:srgbClr val="1A1A1A"/>
              </a:solidFill>
            </a:endParaRPr>
          </a:p>
          <a:p>
            <a:pPr algn="just"/>
            <a:r>
              <a:rPr lang="en-US" sz="2400" b="1" dirty="0">
                <a:solidFill>
                  <a:srgbClr val="1A1A1A"/>
                </a:solidFill>
              </a:rPr>
              <a:t>Minor Objective: T</a:t>
            </a:r>
            <a:r>
              <a:rPr lang="en-US" sz="2400" dirty="0">
                <a:solidFill>
                  <a:srgbClr val="1A1A1A"/>
                </a:solidFill>
              </a:rPr>
              <a:t>o find states/antibodies which have better binding affinity than Pembro, and validating the good states using AlphaFold2 and C-alpha distance plots of the predicted structures</a:t>
            </a:r>
            <a:r>
              <a:rPr lang="en-US" sz="2600" dirty="0">
                <a:solidFill>
                  <a:srgbClr val="1A1A1A"/>
                </a:solidFill>
              </a:rPr>
              <a:t>.</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272586" y="10980494"/>
            <a:ext cx="419881" cy="369332"/>
          </a:xfrm>
          <a:prstGeom prst="rect">
            <a:avLst/>
          </a:prstGeom>
          <a:noFill/>
        </p:spPr>
        <p:txBody>
          <a:bodyPr wrap="square" rtlCol="0">
            <a:spAutoFit/>
          </a:bodyPr>
          <a:lstStyle/>
          <a:p>
            <a:r>
              <a:rPr lang="en-IN" sz="1800" b="1" dirty="0"/>
              <a:t>B</a:t>
            </a:r>
            <a:endParaRPr lang="en-IN" b="1" dirty="0"/>
          </a:p>
        </p:txBody>
      </p:sp>
      <p:pic>
        <p:nvPicPr>
          <p:cNvPr id="20" name="Graphic 19">
            <a:extLst>
              <a:ext uri="{FF2B5EF4-FFF2-40B4-BE49-F238E27FC236}">
                <a16:creationId xmlns:a16="http://schemas.microsoft.com/office/drawing/2014/main" id="{7BC348B8-7915-088A-61D7-421AAFD617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6167" y="15348833"/>
            <a:ext cx="20026624" cy="4053007"/>
          </a:xfrm>
          <a:prstGeom prst="rect">
            <a:avLst/>
          </a:prstGeom>
        </p:spPr>
      </p:pic>
      <p:sp>
        <p:nvSpPr>
          <p:cNvPr id="22" name="TextBox 21">
            <a:extLst>
              <a:ext uri="{FF2B5EF4-FFF2-40B4-BE49-F238E27FC236}">
                <a16:creationId xmlns:a16="http://schemas.microsoft.com/office/drawing/2014/main" id="{21795732-9021-88D8-0867-0351DEC96794}"/>
              </a:ext>
            </a:extLst>
          </p:cNvPr>
          <p:cNvSpPr txBox="1"/>
          <p:nvPr/>
        </p:nvSpPr>
        <p:spPr>
          <a:xfrm>
            <a:off x="286901" y="15477591"/>
            <a:ext cx="288116" cy="307777"/>
          </a:xfrm>
          <a:prstGeom prst="rect">
            <a:avLst/>
          </a:prstGeom>
          <a:noFill/>
        </p:spPr>
        <p:txBody>
          <a:bodyPr wrap="square" rtlCol="0">
            <a:spAutoFit/>
          </a:bodyPr>
          <a:lstStyle/>
          <a:p>
            <a:r>
              <a:rPr lang="en-IN" b="1" dirty="0"/>
              <a:t>A</a:t>
            </a:r>
          </a:p>
        </p:txBody>
      </p:sp>
      <p:sp>
        <p:nvSpPr>
          <p:cNvPr id="23" name="TextBox 22">
            <a:extLst>
              <a:ext uri="{FF2B5EF4-FFF2-40B4-BE49-F238E27FC236}">
                <a16:creationId xmlns:a16="http://schemas.microsoft.com/office/drawing/2014/main" id="{AB0AE443-3D68-6B52-9CEB-56F52C8F8721}"/>
              </a:ext>
            </a:extLst>
          </p:cNvPr>
          <p:cNvSpPr txBox="1"/>
          <p:nvPr/>
        </p:nvSpPr>
        <p:spPr>
          <a:xfrm>
            <a:off x="-42832" y="18348978"/>
            <a:ext cx="288116" cy="307777"/>
          </a:xfrm>
          <a:prstGeom prst="rect">
            <a:avLst/>
          </a:prstGeom>
          <a:noFill/>
        </p:spPr>
        <p:txBody>
          <a:bodyPr wrap="square" rtlCol="0">
            <a:spAutoFit/>
          </a:bodyPr>
          <a:lstStyle/>
          <a:p>
            <a:r>
              <a:rPr lang="en-IN" b="1" dirty="0"/>
              <a:t>B</a:t>
            </a:r>
          </a:p>
        </p:txBody>
      </p:sp>
      <p:sp>
        <p:nvSpPr>
          <p:cNvPr id="24" name="TextBox 23">
            <a:extLst>
              <a:ext uri="{FF2B5EF4-FFF2-40B4-BE49-F238E27FC236}">
                <a16:creationId xmlns:a16="http://schemas.microsoft.com/office/drawing/2014/main" id="{54EBFD45-C082-921F-91D1-5F18EA275876}"/>
              </a:ext>
            </a:extLst>
          </p:cNvPr>
          <p:cNvSpPr txBox="1"/>
          <p:nvPr/>
        </p:nvSpPr>
        <p:spPr>
          <a:xfrm>
            <a:off x="20720083" y="16944711"/>
            <a:ext cx="510337" cy="307777"/>
          </a:xfrm>
          <a:prstGeom prst="rect">
            <a:avLst/>
          </a:prstGeom>
          <a:noFill/>
        </p:spPr>
        <p:txBody>
          <a:bodyPr wrap="square" rtlCol="0">
            <a:spAutoFit/>
          </a:bodyPr>
          <a:lstStyle/>
          <a:p>
            <a:r>
              <a:rPr lang="en-IN" b="1" dirty="0"/>
              <a:t>C a</a:t>
            </a:r>
          </a:p>
        </p:txBody>
      </p:sp>
      <p:graphicFrame>
        <p:nvGraphicFramePr>
          <p:cNvPr id="27" name="Table 26">
            <a:extLst>
              <a:ext uri="{FF2B5EF4-FFF2-40B4-BE49-F238E27FC236}">
                <a16:creationId xmlns:a16="http://schemas.microsoft.com/office/drawing/2014/main" id="{93D0C63D-52B2-3F7D-2576-F932CD4309F2}"/>
              </a:ext>
            </a:extLst>
          </p:cNvPr>
          <p:cNvGraphicFramePr>
            <a:graphicFrameLocks noGrp="1"/>
          </p:cNvGraphicFramePr>
          <p:nvPr>
            <p:extLst>
              <p:ext uri="{D42A27DB-BD31-4B8C-83A1-F6EECF244321}">
                <p14:modId xmlns:p14="http://schemas.microsoft.com/office/powerpoint/2010/main" val="1135781486"/>
              </p:ext>
            </p:extLst>
          </p:nvPr>
        </p:nvGraphicFramePr>
        <p:xfrm>
          <a:off x="26662121" y="17192928"/>
          <a:ext cx="5586836" cy="2305916"/>
        </p:xfrm>
        <a:graphic>
          <a:graphicData uri="http://schemas.openxmlformats.org/drawingml/2006/table">
            <a:tbl>
              <a:tblPr firstRow="1" bandRow="1">
                <a:tableStyleId>{9C158E3D-C3EB-49D8-A6B2-AB95B476CFE3}</a:tableStyleId>
              </a:tblPr>
              <a:tblGrid>
                <a:gridCol w="1538078">
                  <a:extLst>
                    <a:ext uri="{9D8B030D-6E8A-4147-A177-3AD203B41FA5}">
                      <a16:colId xmlns:a16="http://schemas.microsoft.com/office/drawing/2014/main" val="195309327"/>
                    </a:ext>
                  </a:extLst>
                </a:gridCol>
                <a:gridCol w="2374628">
                  <a:extLst>
                    <a:ext uri="{9D8B030D-6E8A-4147-A177-3AD203B41FA5}">
                      <a16:colId xmlns:a16="http://schemas.microsoft.com/office/drawing/2014/main" val="4246128159"/>
                    </a:ext>
                  </a:extLst>
                </a:gridCol>
                <a:gridCol w="1674130">
                  <a:extLst>
                    <a:ext uri="{9D8B030D-6E8A-4147-A177-3AD203B41FA5}">
                      <a16:colId xmlns:a16="http://schemas.microsoft.com/office/drawing/2014/main" val="1631189165"/>
                    </a:ext>
                  </a:extLst>
                </a:gridCol>
              </a:tblGrid>
              <a:tr h="372050">
                <a:tc>
                  <a:txBody>
                    <a:bodyPr/>
                    <a:lstStyle/>
                    <a:p>
                      <a:pPr algn="r"/>
                      <a:r>
                        <a:rPr lang="en-IN" dirty="0"/>
                        <a:t>Score</a:t>
                      </a:r>
                    </a:p>
                  </a:txBody>
                  <a:tcPr>
                    <a:solidFill>
                      <a:schemeClr val="bg1"/>
                    </a:solidFill>
                  </a:tcPr>
                </a:tc>
                <a:tc>
                  <a:txBody>
                    <a:bodyPr/>
                    <a:lstStyle/>
                    <a:p>
                      <a:pPr algn="r"/>
                      <a:r>
                        <a:rPr lang="en-IN" dirty="0"/>
                        <a:t>Binding Affinity (kcal/mole)</a:t>
                      </a:r>
                    </a:p>
                  </a:txBody>
                  <a:tcPr>
                    <a:solidFill>
                      <a:schemeClr val="bg1"/>
                    </a:solidFill>
                  </a:tcPr>
                </a:tc>
                <a:tc>
                  <a:txBody>
                    <a:bodyPr/>
                    <a:lstStyle/>
                    <a:p>
                      <a:pPr algn="r"/>
                      <a:r>
                        <a:rPr lang="en-IN" dirty="0"/>
                        <a:t>Reward</a:t>
                      </a:r>
                    </a:p>
                  </a:txBody>
                  <a:tcPr>
                    <a:solidFill>
                      <a:schemeClr val="bg1"/>
                    </a:solidFill>
                  </a:tcPr>
                </a:tc>
                <a:extLst>
                  <a:ext uri="{0D108BD9-81ED-4DB2-BD59-A6C34878D82A}">
                    <a16:rowId xmlns:a16="http://schemas.microsoft.com/office/drawing/2014/main" val="3889002901"/>
                  </a:ext>
                </a:extLst>
              </a:tr>
              <a:tr h="322311">
                <a:tc>
                  <a:txBody>
                    <a:bodyPr/>
                    <a:lstStyle/>
                    <a:p>
                      <a:pPr algn="r"/>
                      <a:r>
                        <a:rPr lang="en-IN" dirty="0"/>
                        <a:t>&gt;=3</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7258687"/>
                  </a:ext>
                </a:extLst>
              </a:tr>
              <a:tr h="322311">
                <a:tc>
                  <a:txBody>
                    <a:bodyPr/>
                    <a:lstStyle/>
                    <a:p>
                      <a:pPr algn="r"/>
                      <a:r>
                        <a:rPr lang="en-IN" dirty="0"/>
                        <a:t>&gt;=3</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5</a:t>
                      </a:r>
                    </a:p>
                  </a:txBody>
                  <a:tcPr>
                    <a:solidFill>
                      <a:schemeClr val="bg1"/>
                    </a:solidFill>
                  </a:tcPr>
                </a:tc>
                <a:extLst>
                  <a:ext uri="{0D108BD9-81ED-4DB2-BD59-A6C34878D82A}">
                    <a16:rowId xmlns:a16="http://schemas.microsoft.com/office/drawing/2014/main" val="608269807"/>
                  </a:ext>
                </a:extLst>
              </a:tr>
              <a:tr h="322311">
                <a:tc>
                  <a:txBody>
                    <a:bodyPr/>
                    <a:lstStyle/>
                    <a:p>
                      <a:pPr algn="r"/>
                      <a:r>
                        <a:rPr lang="en-IN" dirty="0"/>
                        <a:t>3&gt;score&gt;-1</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3244675853"/>
                  </a:ext>
                </a:extLst>
              </a:tr>
              <a:tr h="322311">
                <a:tc>
                  <a:txBody>
                    <a:bodyPr/>
                    <a:lstStyle/>
                    <a:p>
                      <a:pPr algn="r"/>
                      <a:r>
                        <a:rPr lang="en-IN" dirty="0"/>
                        <a:t>3 &gt; score &gt; -1</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1892015447"/>
                  </a:ext>
                </a:extLst>
              </a:tr>
              <a:tr h="322311">
                <a:tc>
                  <a:txBody>
                    <a:bodyPr/>
                    <a:lstStyle/>
                    <a:p>
                      <a:pPr algn="r"/>
                      <a:r>
                        <a:rPr lang="en-IN" dirty="0"/>
                        <a:t>-1&gt;= score &gt; -10</a:t>
                      </a:r>
                    </a:p>
                  </a:txBody>
                  <a:tcPr>
                    <a:solidFill>
                      <a:schemeClr val="bg1"/>
                    </a:solidFill>
                  </a:tcPr>
                </a:tc>
                <a:tc>
                  <a:txBody>
                    <a:bodyPr/>
                    <a:lstStyle/>
                    <a:p>
                      <a:pPr algn="ctr"/>
                      <a:r>
                        <a:rPr lang="en-IN" dirty="0"/>
                        <a:t>-</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2330269906"/>
                  </a:ext>
                </a:extLst>
              </a:tr>
              <a:tr h="322311">
                <a:tc>
                  <a:txBody>
                    <a:bodyPr/>
                    <a:lstStyle/>
                    <a:p>
                      <a:pPr algn="r"/>
                      <a:r>
                        <a:rPr lang="en-IN" dirty="0"/>
                        <a:t>&lt; -10</a:t>
                      </a:r>
                    </a:p>
                  </a:txBody>
                  <a:tcPr>
                    <a:solidFill>
                      <a:schemeClr val="bg1"/>
                    </a:solidFill>
                  </a:tcPr>
                </a:tc>
                <a:tc>
                  <a:txBody>
                    <a:bodyPr/>
                    <a:lstStyle/>
                    <a:p>
                      <a:pPr algn="ctr"/>
                      <a:r>
                        <a:rPr lang="en-IN" dirty="0"/>
                        <a:t>- </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06186982"/>
                  </a:ext>
                </a:extLst>
              </a:tr>
            </a:tbl>
          </a:graphicData>
        </a:graphic>
      </p:graphicFrame>
      <p:sp>
        <p:nvSpPr>
          <p:cNvPr id="28" name="TextBox 27">
            <a:extLst>
              <a:ext uri="{FF2B5EF4-FFF2-40B4-BE49-F238E27FC236}">
                <a16:creationId xmlns:a16="http://schemas.microsoft.com/office/drawing/2014/main" id="{75B11961-6615-B7CC-9095-40141F8BD51B}"/>
              </a:ext>
            </a:extLst>
          </p:cNvPr>
          <p:cNvSpPr txBox="1"/>
          <p:nvPr/>
        </p:nvSpPr>
        <p:spPr>
          <a:xfrm>
            <a:off x="26662121" y="16914379"/>
            <a:ext cx="510337" cy="307777"/>
          </a:xfrm>
          <a:prstGeom prst="rect">
            <a:avLst/>
          </a:prstGeom>
          <a:noFill/>
        </p:spPr>
        <p:txBody>
          <a:bodyPr wrap="square" rtlCol="0">
            <a:spAutoFit/>
          </a:bodyPr>
          <a:lstStyle/>
          <a:p>
            <a:r>
              <a:rPr lang="en-IN" b="1" dirty="0"/>
              <a:t>C b</a:t>
            </a:r>
          </a:p>
        </p:txBody>
      </p:sp>
      <p:sp>
        <p:nvSpPr>
          <p:cNvPr id="30" name="TextBox 29">
            <a:extLst>
              <a:ext uri="{FF2B5EF4-FFF2-40B4-BE49-F238E27FC236}">
                <a16:creationId xmlns:a16="http://schemas.microsoft.com/office/drawing/2014/main" id="{0DB975C6-5482-E788-2AAF-191C855262D8}"/>
              </a:ext>
            </a:extLst>
          </p:cNvPr>
          <p:cNvSpPr txBox="1"/>
          <p:nvPr/>
        </p:nvSpPr>
        <p:spPr>
          <a:xfrm>
            <a:off x="6042328" y="19301507"/>
            <a:ext cx="13681260" cy="388588"/>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a:t>
            </a:r>
            <a:endParaRPr lang="en-IN" sz="1800" dirty="0">
              <a:effectLst/>
              <a:latin typeface="+mn-lt"/>
              <a:ea typeface="Aptos" panose="020B0004020202020204" pitchFamily="34" charset="0"/>
              <a:cs typeface="Aptos" panose="020B0004020202020204" pitchFamily="34" charset="0"/>
            </a:endParaRPr>
          </a:p>
        </p:txBody>
      </p:sp>
      <p:pic>
        <p:nvPicPr>
          <p:cNvPr id="47" name="Picture 46">
            <a:extLst>
              <a:ext uri="{FF2B5EF4-FFF2-40B4-BE49-F238E27FC236}">
                <a16:creationId xmlns:a16="http://schemas.microsoft.com/office/drawing/2014/main" id="{790767B5-9480-C15E-1D00-C3EBA8A41F81}"/>
              </a:ext>
            </a:extLst>
          </p:cNvPr>
          <p:cNvPicPr>
            <a:picLocks noChangeAspect="1"/>
          </p:cNvPicPr>
          <p:nvPr/>
        </p:nvPicPr>
        <p:blipFill>
          <a:blip r:embed="rId14"/>
          <a:stretch>
            <a:fillRect/>
          </a:stretch>
        </p:blipFill>
        <p:spPr>
          <a:xfrm>
            <a:off x="10955110" y="21515271"/>
            <a:ext cx="2634267" cy="1659588"/>
          </a:xfrm>
          <a:prstGeom prst="rect">
            <a:avLst/>
          </a:prstGeom>
        </p:spPr>
      </p:pic>
      <p:pic>
        <p:nvPicPr>
          <p:cNvPr id="42" name="Picture 41">
            <a:extLst>
              <a:ext uri="{FF2B5EF4-FFF2-40B4-BE49-F238E27FC236}">
                <a16:creationId xmlns:a16="http://schemas.microsoft.com/office/drawing/2014/main" id="{9FFA7847-600A-E642-007F-03642F672CA1}"/>
              </a:ext>
            </a:extLst>
          </p:cNvPr>
          <p:cNvPicPr>
            <a:picLocks noChangeAspect="1"/>
          </p:cNvPicPr>
          <p:nvPr/>
        </p:nvPicPr>
        <p:blipFill>
          <a:blip r:embed="rId14"/>
          <a:stretch>
            <a:fillRect/>
          </a:stretch>
        </p:blipFill>
        <p:spPr>
          <a:xfrm>
            <a:off x="10943120" y="19819515"/>
            <a:ext cx="2634267" cy="1659589"/>
          </a:xfrm>
          <a:prstGeom prst="rect">
            <a:avLst/>
          </a:prstGeom>
        </p:spPr>
      </p:pic>
      <p:sp>
        <p:nvSpPr>
          <p:cNvPr id="48" name="Google Shape;67;p13">
            <a:extLst>
              <a:ext uri="{FF2B5EF4-FFF2-40B4-BE49-F238E27FC236}">
                <a16:creationId xmlns:a16="http://schemas.microsoft.com/office/drawing/2014/main" id="{18185373-A074-0F91-B8C3-69BF400F6933}"/>
              </a:ext>
            </a:extLst>
          </p:cNvPr>
          <p:cNvSpPr/>
          <p:nvPr/>
        </p:nvSpPr>
        <p:spPr>
          <a:xfrm>
            <a:off x="250817" y="23121434"/>
            <a:ext cx="32538679" cy="538513"/>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pic>
        <p:nvPicPr>
          <p:cNvPr id="50" name="Picture 49">
            <a:extLst>
              <a:ext uri="{FF2B5EF4-FFF2-40B4-BE49-F238E27FC236}">
                <a16:creationId xmlns:a16="http://schemas.microsoft.com/office/drawing/2014/main" id="{96E5BA95-107E-BBD9-877E-EED1957A6118}"/>
              </a:ext>
            </a:extLst>
          </p:cNvPr>
          <p:cNvPicPr>
            <a:picLocks noChangeAspect="1"/>
          </p:cNvPicPr>
          <p:nvPr/>
        </p:nvPicPr>
        <p:blipFill>
          <a:blip r:embed="rId15"/>
          <a:stretch>
            <a:fillRect/>
          </a:stretch>
        </p:blipFill>
        <p:spPr>
          <a:xfrm>
            <a:off x="5600436" y="20506933"/>
            <a:ext cx="1474211" cy="1497336"/>
          </a:xfrm>
          <a:prstGeom prst="rect">
            <a:avLst/>
          </a:prstGeom>
        </p:spPr>
      </p:pic>
      <p:pic>
        <p:nvPicPr>
          <p:cNvPr id="51" name="Picture 50">
            <a:extLst>
              <a:ext uri="{FF2B5EF4-FFF2-40B4-BE49-F238E27FC236}">
                <a16:creationId xmlns:a16="http://schemas.microsoft.com/office/drawing/2014/main" id="{CF0A851F-AF02-8193-0FFF-858FDB883746}"/>
              </a:ext>
            </a:extLst>
          </p:cNvPr>
          <p:cNvPicPr>
            <a:picLocks noChangeAspect="1"/>
          </p:cNvPicPr>
          <p:nvPr/>
        </p:nvPicPr>
        <p:blipFill>
          <a:blip r:embed="rId15"/>
          <a:stretch>
            <a:fillRect/>
          </a:stretch>
        </p:blipFill>
        <p:spPr>
          <a:xfrm>
            <a:off x="8324691" y="20792899"/>
            <a:ext cx="941047" cy="955808"/>
          </a:xfrm>
          <a:prstGeom prst="rect">
            <a:avLst/>
          </a:prstGeom>
        </p:spPr>
      </p:pic>
      <p:cxnSp>
        <p:nvCxnSpPr>
          <p:cNvPr id="53" name="Straight Arrow Connector 52">
            <a:extLst>
              <a:ext uri="{FF2B5EF4-FFF2-40B4-BE49-F238E27FC236}">
                <a16:creationId xmlns:a16="http://schemas.microsoft.com/office/drawing/2014/main" id="{F0F3DE09-41FC-6DAC-65AB-9E990853A39A}"/>
              </a:ext>
            </a:extLst>
          </p:cNvPr>
          <p:cNvCxnSpPr>
            <a:cxnSpLocks/>
            <a:stCxn id="50" idx="3"/>
            <a:endCxn id="51" idx="1"/>
          </p:cNvCxnSpPr>
          <p:nvPr/>
        </p:nvCxnSpPr>
        <p:spPr>
          <a:xfrm>
            <a:off x="7074647" y="21255601"/>
            <a:ext cx="1250044" cy="1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B3D5DAB-5208-7375-7063-B0749F0DC8AD}"/>
              </a:ext>
            </a:extLst>
          </p:cNvPr>
          <p:cNvCxnSpPr>
            <a:cxnSpLocks/>
            <a:stCxn id="51" idx="3"/>
            <a:endCxn id="42" idx="1"/>
          </p:cNvCxnSpPr>
          <p:nvPr/>
        </p:nvCxnSpPr>
        <p:spPr>
          <a:xfrm flipV="1">
            <a:off x="9265738" y="20649310"/>
            <a:ext cx="1677382" cy="62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1B4F41-8026-8AE5-B008-20FFEC6EBC9C}"/>
              </a:ext>
            </a:extLst>
          </p:cNvPr>
          <p:cNvCxnSpPr>
            <a:cxnSpLocks/>
            <a:stCxn id="51" idx="3"/>
            <a:endCxn id="47" idx="1"/>
          </p:cNvCxnSpPr>
          <p:nvPr/>
        </p:nvCxnSpPr>
        <p:spPr>
          <a:xfrm>
            <a:off x="9265738" y="21270803"/>
            <a:ext cx="1689372" cy="107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7D6790D-8BA3-E90B-87FA-AE053D67FF7F}"/>
              </a:ext>
            </a:extLst>
          </p:cNvPr>
          <p:cNvSpPr txBox="1"/>
          <p:nvPr/>
        </p:nvSpPr>
        <p:spPr>
          <a:xfrm>
            <a:off x="13325106" y="20438776"/>
            <a:ext cx="1145893" cy="523220"/>
          </a:xfrm>
          <a:prstGeom prst="rect">
            <a:avLst/>
          </a:prstGeom>
          <a:noFill/>
        </p:spPr>
        <p:txBody>
          <a:bodyPr wrap="square" rtlCol="0">
            <a:spAutoFit/>
          </a:bodyPr>
          <a:lstStyle/>
          <a:p>
            <a:r>
              <a:rPr lang="en-IN" dirty="0"/>
              <a:t>Policy Network</a:t>
            </a:r>
          </a:p>
        </p:txBody>
      </p:sp>
      <p:sp>
        <p:nvSpPr>
          <p:cNvPr id="89" name="TextBox 88">
            <a:extLst>
              <a:ext uri="{FF2B5EF4-FFF2-40B4-BE49-F238E27FC236}">
                <a16:creationId xmlns:a16="http://schemas.microsoft.com/office/drawing/2014/main" id="{719D18BA-5372-69D2-966E-54FEC7D15044}"/>
              </a:ext>
            </a:extLst>
          </p:cNvPr>
          <p:cNvSpPr txBox="1"/>
          <p:nvPr/>
        </p:nvSpPr>
        <p:spPr>
          <a:xfrm>
            <a:off x="13344903" y="22238760"/>
            <a:ext cx="1145893" cy="523220"/>
          </a:xfrm>
          <a:prstGeom prst="rect">
            <a:avLst/>
          </a:prstGeom>
          <a:noFill/>
        </p:spPr>
        <p:txBody>
          <a:bodyPr wrap="square" rtlCol="0">
            <a:spAutoFit/>
          </a:bodyPr>
          <a:lstStyle/>
          <a:p>
            <a:r>
              <a:rPr lang="en-IN" dirty="0"/>
              <a:t>Target Network</a:t>
            </a:r>
          </a:p>
        </p:txBody>
      </p:sp>
      <p:sp>
        <p:nvSpPr>
          <p:cNvPr id="90" name="Arrow: Up-Down 89">
            <a:extLst>
              <a:ext uri="{FF2B5EF4-FFF2-40B4-BE49-F238E27FC236}">
                <a16:creationId xmlns:a16="http://schemas.microsoft.com/office/drawing/2014/main" id="{226605D0-3845-6EA0-999C-FEA142E08204}"/>
              </a:ext>
            </a:extLst>
          </p:cNvPr>
          <p:cNvSpPr/>
          <p:nvPr/>
        </p:nvSpPr>
        <p:spPr>
          <a:xfrm>
            <a:off x="13523969" y="21017679"/>
            <a:ext cx="519252" cy="1138518"/>
          </a:xfrm>
          <a:prstGeom prst="upDownArrow">
            <a:avLst/>
          </a:prstGeom>
          <a:solidFill>
            <a:schemeClr val="accent1">
              <a:lumMod val="20000"/>
              <a:lumOff val="8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90BC51E8-7765-24EB-CB81-590245FFE44D}"/>
              </a:ext>
            </a:extLst>
          </p:cNvPr>
          <p:cNvSpPr txBox="1"/>
          <p:nvPr/>
        </p:nvSpPr>
        <p:spPr>
          <a:xfrm>
            <a:off x="13898052" y="21270803"/>
            <a:ext cx="1145893" cy="523220"/>
          </a:xfrm>
          <a:prstGeom prst="rect">
            <a:avLst/>
          </a:prstGeom>
          <a:noFill/>
        </p:spPr>
        <p:txBody>
          <a:bodyPr wrap="square" rtlCol="0">
            <a:spAutoFit/>
          </a:bodyPr>
          <a:lstStyle/>
          <a:p>
            <a:r>
              <a:rPr lang="en-IN" dirty="0"/>
              <a:t>Network Sync</a:t>
            </a:r>
          </a:p>
        </p:txBody>
      </p:sp>
      <p:sp>
        <p:nvSpPr>
          <p:cNvPr id="92" name="TextBox 91">
            <a:extLst>
              <a:ext uri="{FF2B5EF4-FFF2-40B4-BE49-F238E27FC236}">
                <a16:creationId xmlns:a16="http://schemas.microsoft.com/office/drawing/2014/main" id="{339B6F3A-9D19-7F64-F27F-8615DF46C30C}"/>
              </a:ext>
            </a:extLst>
          </p:cNvPr>
          <p:cNvSpPr txBox="1"/>
          <p:nvPr/>
        </p:nvSpPr>
        <p:spPr>
          <a:xfrm>
            <a:off x="15411115" y="20930937"/>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Loss Function</a:t>
            </a:r>
          </a:p>
        </p:txBody>
      </p:sp>
      <p:pic>
        <p:nvPicPr>
          <p:cNvPr id="94" name="Picture 93">
            <a:extLst>
              <a:ext uri="{FF2B5EF4-FFF2-40B4-BE49-F238E27FC236}">
                <a16:creationId xmlns:a16="http://schemas.microsoft.com/office/drawing/2014/main" id="{37AC1BFB-BBB7-FD17-DEDF-6CB4621DB91E}"/>
              </a:ext>
            </a:extLst>
          </p:cNvPr>
          <p:cNvPicPr>
            <a:picLocks noChangeAspect="1"/>
          </p:cNvPicPr>
          <p:nvPr/>
        </p:nvPicPr>
        <p:blipFill>
          <a:blip r:embed="rId16"/>
          <a:stretch>
            <a:fillRect/>
          </a:stretch>
        </p:blipFill>
        <p:spPr>
          <a:xfrm>
            <a:off x="14879024" y="21285955"/>
            <a:ext cx="2690761" cy="932442"/>
          </a:xfrm>
          <a:prstGeom prst="rect">
            <a:avLst/>
          </a:prstGeom>
        </p:spPr>
      </p:pic>
      <p:sp>
        <p:nvSpPr>
          <p:cNvPr id="95" name="TextBox 94">
            <a:extLst>
              <a:ext uri="{FF2B5EF4-FFF2-40B4-BE49-F238E27FC236}">
                <a16:creationId xmlns:a16="http://schemas.microsoft.com/office/drawing/2014/main" id="{254CAC0C-F80A-A346-18A5-82779EC40B08}"/>
              </a:ext>
            </a:extLst>
          </p:cNvPr>
          <p:cNvSpPr txBox="1"/>
          <p:nvPr/>
        </p:nvSpPr>
        <p:spPr>
          <a:xfrm>
            <a:off x="18224362" y="21603854"/>
            <a:ext cx="1192192"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Optimization</a:t>
            </a:r>
          </a:p>
        </p:txBody>
      </p:sp>
      <p:cxnSp>
        <p:nvCxnSpPr>
          <p:cNvPr id="97" name="Straight Arrow Connector 96">
            <a:extLst>
              <a:ext uri="{FF2B5EF4-FFF2-40B4-BE49-F238E27FC236}">
                <a16:creationId xmlns:a16="http://schemas.microsoft.com/office/drawing/2014/main" id="{E098CC8B-7489-FF39-A77A-260AD159A5AE}"/>
              </a:ext>
            </a:extLst>
          </p:cNvPr>
          <p:cNvCxnSpPr>
            <a:stCxn id="94" idx="3"/>
            <a:endCxn id="95" idx="1"/>
          </p:cNvCxnSpPr>
          <p:nvPr/>
        </p:nvCxnSpPr>
        <p:spPr>
          <a:xfrm>
            <a:off x="17569785" y="21752176"/>
            <a:ext cx="654577" cy="5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0ECBF04-DBBA-E4C1-4E5E-E3930FDC06F2}"/>
              </a:ext>
            </a:extLst>
          </p:cNvPr>
          <p:cNvSpPr txBox="1"/>
          <p:nvPr/>
        </p:nvSpPr>
        <p:spPr>
          <a:xfrm>
            <a:off x="17824354" y="20515665"/>
            <a:ext cx="1991194"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Update Policy network</a:t>
            </a:r>
          </a:p>
        </p:txBody>
      </p:sp>
      <p:cxnSp>
        <p:nvCxnSpPr>
          <p:cNvPr id="102" name="Straight Arrow Connector 101">
            <a:extLst>
              <a:ext uri="{FF2B5EF4-FFF2-40B4-BE49-F238E27FC236}">
                <a16:creationId xmlns:a16="http://schemas.microsoft.com/office/drawing/2014/main" id="{FD2E00BF-AE01-88AD-8D5A-EE8C4C26FA91}"/>
              </a:ext>
            </a:extLst>
          </p:cNvPr>
          <p:cNvCxnSpPr>
            <a:stCxn id="100" idx="1"/>
            <a:endCxn id="88" idx="3"/>
          </p:cNvCxnSpPr>
          <p:nvPr/>
        </p:nvCxnSpPr>
        <p:spPr>
          <a:xfrm flipH="1">
            <a:off x="14470999" y="20669554"/>
            <a:ext cx="3353355" cy="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87F5AEF-A10B-3677-E5C5-83C15F9411BF}"/>
              </a:ext>
            </a:extLst>
          </p:cNvPr>
          <p:cNvCxnSpPr>
            <a:stCxn id="95" idx="0"/>
            <a:endCxn id="100" idx="2"/>
          </p:cNvCxnSpPr>
          <p:nvPr/>
        </p:nvCxnSpPr>
        <p:spPr>
          <a:xfrm flipH="1" flipV="1">
            <a:off x="18819951" y="20823442"/>
            <a:ext cx="507" cy="780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D5A318-F638-57E2-7F9D-2EAE6035DE44}"/>
              </a:ext>
            </a:extLst>
          </p:cNvPr>
          <p:cNvSpPr txBox="1"/>
          <p:nvPr/>
        </p:nvSpPr>
        <p:spPr>
          <a:xfrm>
            <a:off x="430959" y="20943723"/>
            <a:ext cx="5314246" cy="748923"/>
          </a:xfrm>
          <a:prstGeom prst="rect">
            <a:avLst/>
          </a:prstGeom>
          <a:noFill/>
        </p:spPr>
        <p:txBody>
          <a:bodyPr wrap="square">
            <a:spAutoFit/>
          </a:bodyPr>
          <a:lstStyle/>
          <a:p>
            <a:pPr marL="457200" algn="ctr">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5. </a:t>
            </a:r>
            <a:r>
              <a:rPr lang="en-US" sz="1800" dirty="0">
                <a:solidFill>
                  <a:srgbClr val="000000"/>
                </a:solidFill>
                <a:effectLst/>
                <a:latin typeface="+mn-lt"/>
                <a:ea typeface="Times New Roman" panose="02020603050405020304" pitchFamily="18" charset="0"/>
                <a:cs typeface="Aptos" panose="020B0004020202020204" pitchFamily="34" charset="0"/>
              </a:rPr>
              <a:t>General Representation of </a:t>
            </a:r>
          </a:p>
          <a:p>
            <a:pPr marL="457200" algn="ctr">
              <a:spcAft>
                <a:spcPts val="800"/>
              </a:spcAft>
            </a:pPr>
            <a:r>
              <a:rPr lang="en-US" sz="1800" dirty="0">
                <a:solidFill>
                  <a:srgbClr val="000000"/>
                </a:solidFill>
                <a:effectLst/>
                <a:latin typeface="+mn-lt"/>
                <a:ea typeface="Times New Roman" panose="02020603050405020304" pitchFamily="18" charset="0"/>
                <a:cs typeface="Aptos" panose="020B0004020202020204" pitchFamily="34" charset="0"/>
              </a:rPr>
              <a:t>Deep Q-Learning</a:t>
            </a:r>
            <a:r>
              <a:rPr lang="en-US" sz="1800" dirty="0">
                <a:latin typeface="+mn-lt"/>
                <a:ea typeface="Times New Roman" panose="02020603050405020304" pitchFamily="18" charset="0"/>
                <a:cs typeface="Aptos" panose="020B0004020202020204" pitchFamily="34" charset="0"/>
              </a:rPr>
              <a:t> </a:t>
            </a:r>
            <a:endParaRPr lang="en-IN" sz="1800" dirty="0">
              <a:effectLst/>
              <a:latin typeface="+mn-lt"/>
              <a:ea typeface="Aptos" panose="020B0004020202020204" pitchFamily="34" charset="0"/>
              <a:cs typeface="Aptos" panose="020B0004020202020204" pitchFamily="34" charset="0"/>
            </a:endParaRPr>
          </a:p>
        </p:txBody>
      </p:sp>
      <p:sp>
        <p:nvSpPr>
          <p:cNvPr id="106" name="TextBox 105">
            <a:extLst>
              <a:ext uri="{FF2B5EF4-FFF2-40B4-BE49-F238E27FC236}">
                <a16:creationId xmlns:a16="http://schemas.microsoft.com/office/drawing/2014/main" id="{1AE46275-CA65-2908-CA3D-B7C27E963D36}"/>
              </a:ext>
            </a:extLst>
          </p:cNvPr>
          <p:cNvSpPr txBox="1"/>
          <p:nvPr/>
        </p:nvSpPr>
        <p:spPr>
          <a:xfrm>
            <a:off x="7884647" y="21753940"/>
            <a:ext cx="1780816"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Memory Mini Batch</a:t>
            </a:r>
          </a:p>
        </p:txBody>
      </p:sp>
      <p:sp>
        <p:nvSpPr>
          <p:cNvPr id="107" name="TextBox 106">
            <a:extLst>
              <a:ext uri="{FF2B5EF4-FFF2-40B4-BE49-F238E27FC236}">
                <a16:creationId xmlns:a16="http://schemas.microsoft.com/office/drawing/2014/main" id="{D47BCCCE-9F00-5113-DF10-85DA19FB439F}"/>
              </a:ext>
            </a:extLst>
          </p:cNvPr>
          <p:cNvSpPr txBox="1"/>
          <p:nvPr/>
        </p:nvSpPr>
        <p:spPr>
          <a:xfrm>
            <a:off x="5615181" y="22012110"/>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Replay Memory</a:t>
            </a:r>
          </a:p>
        </p:txBody>
      </p:sp>
      <p:sp>
        <p:nvSpPr>
          <p:cNvPr id="111" name="TextBox 110">
            <a:extLst>
              <a:ext uri="{FF2B5EF4-FFF2-40B4-BE49-F238E27FC236}">
                <a16:creationId xmlns:a16="http://schemas.microsoft.com/office/drawing/2014/main" id="{25DB0C68-236F-95C3-59AA-7A9D5B669906}"/>
              </a:ext>
            </a:extLst>
          </p:cNvPr>
          <p:cNvSpPr txBox="1"/>
          <p:nvPr/>
        </p:nvSpPr>
        <p:spPr>
          <a:xfrm>
            <a:off x="286901" y="23697530"/>
            <a:ext cx="14814862" cy="369332"/>
          </a:xfrm>
          <a:prstGeom prst="rect">
            <a:avLst/>
          </a:prstGeom>
          <a:solidFill>
            <a:srgbClr val="8F45C7"/>
          </a:solidFill>
        </p:spPr>
        <p:txBody>
          <a:bodyPr wrap="square" rtlCol="0">
            <a:spAutoFit/>
          </a:bodyPr>
          <a:lstStyle/>
          <a:p>
            <a:pPr algn="ctr"/>
            <a:r>
              <a:rPr lang="en-IN" sz="1800" b="1" dirty="0">
                <a:solidFill>
                  <a:schemeClr val="bg1"/>
                </a:solidFill>
              </a:rPr>
              <a:t>A</a:t>
            </a:r>
            <a:r>
              <a:rPr lang="en-IN" sz="1800" dirty="0">
                <a:solidFill>
                  <a:schemeClr val="bg1"/>
                </a:solidFill>
              </a:rPr>
              <a:t> Parameters of Simulations</a:t>
            </a:r>
          </a:p>
        </p:txBody>
      </p:sp>
      <p:sp>
        <p:nvSpPr>
          <p:cNvPr id="114" name="TextBox 113">
            <a:extLst>
              <a:ext uri="{FF2B5EF4-FFF2-40B4-BE49-F238E27FC236}">
                <a16:creationId xmlns:a16="http://schemas.microsoft.com/office/drawing/2014/main" id="{FADFBC8C-EE6C-2AEA-C444-FB1AD96DCBAF}"/>
              </a:ext>
            </a:extLst>
          </p:cNvPr>
          <p:cNvSpPr txBox="1"/>
          <p:nvPr/>
        </p:nvSpPr>
        <p:spPr>
          <a:xfrm>
            <a:off x="27099827" y="16857562"/>
            <a:ext cx="4984270" cy="369332"/>
          </a:xfrm>
          <a:prstGeom prst="rect">
            <a:avLst/>
          </a:prstGeom>
          <a:noFill/>
        </p:spPr>
        <p:txBody>
          <a:bodyPr wrap="square" rtlCol="0">
            <a:spAutoFit/>
          </a:bodyPr>
          <a:lstStyle/>
          <a:p>
            <a:r>
              <a:rPr lang="en-IN" sz="1800" dirty="0"/>
              <a:t>Table. Score to Reward function</a:t>
            </a:r>
          </a:p>
        </p:txBody>
      </p:sp>
      <p:sp>
        <p:nvSpPr>
          <p:cNvPr id="115" name="TextBox 114">
            <a:extLst>
              <a:ext uri="{FF2B5EF4-FFF2-40B4-BE49-F238E27FC236}">
                <a16:creationId xmlns:a16="http://schemas.microsoft.com/office/drawing/2014/main" id="{F7F961FD-D32D-8C67-950C-F295B0F2E2E3}"/>
              </a:ext>
            </a:extLst>
          </p:cNvPr>
          <p:cNvSpPr txBox="1"/>
          <p:nvPr/>
        </p:nvSpPr>
        <p:spPr>
          <a:xfrm>
            <a:off x="15161039" y="23681960"/>
            <a:ext cx="17628457" cy="400110"/>
          </a:xfrm>
          <a:prstGeom prst="rect">
            <a:avLst/>
          </a:prstGeom>
          <a:solidFill>
            <a:srgbClr val="8F45C7"/>
          </a:solidFill>
        </p:spPr>
        <p:txBody>
          <a:bodyPr wrap="square" rtlCol="0">
            <a:spAutoFit/>
          </a:bodyPr>
          <a:lstStyle/>
          <a:p>
            <a:pPr algn="ctr"/>
            <a:r>
              <a:rPr lang="en-IN" sz="2000" b="1" dirty="0">
                <a:solidFill>
                  <a:schemeClr val="bg1"/>
                </a:solidFill>
              </a:rPr>
              <a:t>B</a:t>
            </a:r>
            <a:r>
              <a:rPr lang="en-IN" sz="2000" dirty="0">
                <a:solidFill>
                  <a:schemeClr val="bg1"/>
                </a:solidFill>
              </a:rPr>
              <a:t> Simulations and Predicted Antibodies</a:t>
            </a:r>
          </a:p>
        </p:txBody>
      </p:sp>
      <p:sp>
        <p:nvSpPr>
          <p:cNvPr id="119" name="Google Shape;66;p13">
            <a:extLst>
              <a:ext uri="{FF2B5EF4-FFF2-40B4-BE49-F238E27FC236}">
                <a16:creationId xmlns:a16="http://schemas.microsoft.com/office/drawing/2014/main" id="{763A7E2F-3255-C34C-6D11-9C9C1B9C6F44}"/>
              </a:ext>
            </a:extLst>
          </p:cNvPr>
          <p:cNvSpPr/>
          <p:nvPr/>
        </p:nvSpPr>
        <p:spPr>
          <a:xfrm>
            <a:off x="20862021" y="16411696"/>
            <a:ext cx="11927475" cy="125064"/>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900" b="1" dirty="0">
              <a:solidFill>
                <a:srgbClr val="EEEEEE"/>
              </a:solidFill>
            </a:endParaRPr>
          </a:p>
        </p:txBody>
      </p:sp>
      <p:sp>
        <p:nvSpPr>
          <p:cNvPr id="120" name="TextBox 119">
            <a:extLst>
              <a:ext uri="{FF2B5EF4-FFF2-40B4-BE49-F238E27FC236}">
                <a16:creationId xmlns:a16="http://schemas.microsoft.com/office/drawing/2014/main" id="{1C371C85-2F7A-23D3-66D5-425218D6F482}"/>
              </a:ext>
            </a:extLst>
          </p:cNvPr>
          <p:cNvSpPr txBox="1"/>
          <p:nvPr/>
        </p:nvSpPr>
        <p:spPr>
          <a:xfrm>
            <a:off x="213087" y="28530420"/>
            <a:ext cx="14700807" cy="369332"/>
          </a:xfrm>
          <a:prstGeom prst="rect">
            <a:avLst/>
          </a:prstGeom>
          <a:solidFill>
            <a:srgbClr val="8F45C7"/>
          </a:solidFill>
        </p:spPr>
        <p:txBody>
          <a:bodyPr wrap="square" rtlCol="0">
            <a:spAutoFit/>
          </a:bodyPr>
          <a:lstStyle/>
          <a:p>
            <a:pPr algn="ctr"/>
            <a:r>
              <a:rPr lang="en-IN" sz="1800" dirty="0">
                <a:solidFill>
                  <a:schemeClr val="bg1"/>
                </a:solidFill>
              </a:rPr>
              <a:t>Structure Validation using AlphaFold2 and C-alpha distance plots</a:t>
            </a:r>
          </a:p>
        </p:txBody>
      </p:sp>
      <p:graphicFrame>
        <p:nvGraphicFramePr>
          <p:cNvPr id="3" name="Table 2">
            <a:extLst>
              <a:ext uri="{FF2B5EF4-FFF2-40B4-BE49-F238E27FC236}">
                <a16:creationId xmlns:a16="http://schemas.microsoft.com/office/drawing/2014/main" id="{8416A50B-12BA-2189-A061-080FFDBB1053}"/>
              </a:ext>
            </a:extLst>
          </p:cNvPr>
          <p:cNvGraphicFramePr>
            <a:graphicFrameLocks noGrp="1"/>
          </p:cNvGraphicFramePr>
          <p:nvPr>
            <p:extLst>
              <p:ext uri="{D42A27DB-BD31-4B8C-83A1-F6EECF244321}">
                <p14:modId xmlns:p14="http://schemas.microsoft.com/office/powerpoint/2010/main" val="3328765767"/>
              </p:ext>
            </p:extLst>
          </p:nvPr>
        </p:nvGraphicFramePr>
        <p:xfrm>
          <a:off x="272145" y="24107017"/>
          <a:ext cx="14700808" cy="3509844"/>
        </p:xfrm>
        <a:graphic>
          <a:graphicData uri="http://schemas.openxmlformats.org/drawingml/2006/table">
            <a:tbl>
              <a:tblPr firstRow="1" firstCol="1" bandRow="1">
                <a:tableStyleId>{9C158E3D-C3EB-49D8-A6B2-AB95B476CFE3}</a:tableStyleId>
              </a:tblPr>
              <a:tblGrid>
                <a:gridCol w="773705">
                  <a:extLst>
                    <a:ext uri="{9D8B030D-6E8A-4147-A177-3AD203B41FA5}">
                      <a16:colId xmlns:a16="http://schemas.microsoft.com/office/drawing/2014/main" val="717957224"/>
                    </a:ext>
                  </a:extLst>
                </a:gridCol>
                <a:gridCol w="1521782">
                  <a:extLst>
                    <a:ext uri="{9D8B030D-6E8A-4147-A177-3AD203B41FA5}">
                      <a16:colId xmlns:a16="http://schemas.microsoft.com/office/drawing/2014/main" val="2595890735"/>
                    </a:ext>
                  </a:extLst>
                </a:gridCol>
                <a:gridCol w="1097654">
                  <a:extLst>
                    <a:ext uri="{9D8B030D-6E8A-4147-A177-3AD203B41FA5}">
                      <a16:colId xmlns:a16="http://schemas.microsoft.com/office/drawing/2014/main" val="4191296163"/>
                    </a:ext>
                  </a:extLst>
                </a:gridCol>
                <a:gridCol w="1283460">
                  <a:extLst>
                    <a:ext uri="{9D8B030D-6E8A-4147-A177-3AD203B41FA5}">
                      <a16:colId xmlns:a16="http://schemas.microsoft.com/office/drawing/2014/main" val="2356006471"/>
                    </a:ext>
                  </a:extLst>
                </a:gridCol>
                <a:gridCol w="334454">
                  <a:extLst>
                    <a:ext uri="{9D8B030D-6E8A-4147-A177-3AD203B41FA5}">
                      <a16:colId xmlns:a16="http://schemas.microsoft.com/office/drawing/2014/main" val="2313098296"/>
                    </a:ext>
                  </a:extLst>
                </a:gridCol>
                <a:gridCol w="1107440">
                  <a:extLst>
                    <a:ext uri="{9D8B030D-6E8A-4147-A177-3AD203B41FA5}">
                      <a16:colId xmlns:a16="http://schemas.microsoft.com/office/drawing/2014/main" val="3491449925"/>
                    </a:ext>
                  </a:extLst>
                </a:gridCol>
                <a:gridCol w="690880">
                  <a:extLst>
                    <a:ext uri="{9D8B030D-6E8A-4147-A177-3AD203B41FA5}">
                      <a16:colId xmlns:a16="http://schemas.microsoft.com/office/drawing/2014/main" val="2482195951"/>
                    </a:ext>
                  </a:extLst>
                </a:gridCol>
                <a:gridCol w="376504">
                  <a:extLst>
                    <a:ext uri="{9D8B030D-6E8A-4147-A177-3AD203B41FA5}">
                      <a16:colId xmlns:a16="http://schemas.microsoft.com/office/drawing/2014/main" val="276235846"/>
                    </a:ext>
                  </a:extLst>
                </a:gridCol>
                <a:gridCol w="863016">
                  <a:extLst>
                    <a:ext uri="{9D8B030D-6E8A-4147-A177-3AD203B41FA5}">
                      <a16:colId xmlns:a16="http://schemas.microsoft.com/office/drawing/2014/main" val="483763617"/>
                    </a:ext>
                  </a:extLst>
                </a:gridCol>
                <a:gridCol w="318044">
                  <a:extLst>
                    <a:ext uri="{9D8B030D-6E8A-4147-A177-3AD203B41FA5}">
                      <a16:colId xmlns:a16="http://schemas.microsoft.com/office/drawing/2014/main" val="2133329724"/>
                    </a:ext>
                  </a:extLst>
                </a:gridCol>
                <a:gridCol w="667476">
                  <a:extLst>
                    <a:ext uri="{9D8B030D-6E8A-4147-A177-3AD203B41FA5}">
                      <a16:colId xmlns:a16="http://schemas.microsoft.com/office/drawing/2014/main" val="2097765095"/>
                    </a:ext>
                  </a:extLst>
                </a:gridCol>
                <a:gridCol w="327101">
                  <a:extLst>
                    <a:ext uri="{9D8B030D-6E8A-4147-A177-3AD203B41FA5}">
                      <a16:colId xmlns:a16="http://schemas.microsoft.com/office/drawing/2014/main" val="4205858808"/>
                    </a:ext>
                  </a:extLst>
                </a:gridCol>
                <a:gridCol w="485699">
                  <a:extLst>
                    <a:ext uri="{9D8B030D-6E8A-4147-A177-3AD203B41FA5}">
                      <a16:colId xmlns:a16="http://schemas.microsoft.com/office/drawing/2014/main" val="2206073963"/>
                    </a:ext>
                  </a:extLst>
                </a:gridCol>
                <a:gridCol w="679822">
                  <a:extLst>
                    <a:ext uri="{9D8B030D-6E8A-4147-A177-3AD203B41FA5}">
                      <a16:colId xmlns:a16="http://schemas.microsoft.com/office/drawing/2014/main" val="2265604635"/>
                    </a:ext>
                  </a:extLst>
                </a:gridCol>
                <a:gridCol w="153298">
                  <a:extLst>
                    <a:ext uri="{9D8B030D-6E8A-4147-A177-3AD203B41FA5}">
                      <a16:colId xmlns:a16="http://schemas.microsoft.com/office/drawing/2014/main" val="3063704298"/>
                    </a:ext>
                  </a:extLst>
                </a:gridCol>
                <a:gridCol w="995108">
                  <a:extLst>
                    <a:ext uri="{9D8B030D-6E8A-4147-A177-3AD203B41FA5}">
                      <a16:colId xmlns:a16="http://schemas.microsoft.com/office/drawing/2014/main" val="933527839"/>
                    </a:ext>
                  </a:extLst>
                </a:gridCol>
                <a:gridCol w="956020">
                  <a:extLst>
                    <a:ext uri="{9D8B030D-6E8A-4147-A177-3AD203B41FA5}">
                      <a16:colId xmlns:a16="http://schemas.microsoft.com/office/drawing/2014/main" val="314842070"/>
                    </a:ext>
                  </a:extLst>
                </a:gridCol>
                <a:gridCol w="212952">
                  <a:extLst>
                    <a:ext uri="{9D8B030D-6E8A-4147-A177-3AD203B41FA5}">
                      <a16:colId xmlns:a16="http://schemas.microsoft.com/office/drawing/2014/main" val="2135654190"/>
                    </a:ext>
                  </a:extLst>
                </a:gridCol>
                <a:gridCol w="925550">
                  <a:extLst>
                    <a:ext uri="{9D8B030D-6E8A-4147-A177-3AD203B41FA5}">
                      <a16:colId xmlns:a16="http://schemas.microsoft.com/office/drawing/2014/main" val="2650288963"/>
                    </a:ext>
                  </a:extLst>
                </a:gridCol>
                <a:gridCol w="141250">
                  <a:extLst>
                    <a:ext uri="{9D8B030D-6E8A-4147-A177-3AD203B41FA5}">
                      <a16:colId xmlns:a16="http://schemas.microsoft.com/office/drawing/2014/main" val="1585313160"/>
                    </a:ext>
                  </a:extLst>
                </a:gridCol>
                <a:gridCol w="789593">
                  <a:extLst>
                    <a:ext uri="{9D8B030D-6E8A-4147-A177-3AD203B41FA5}">
                      <a16:colId xmlns:a16="http://schemas.microsoft.com/office/drawing/2014/main" val="3147543078"/>
                    </a:ext>
                  </a:extLst>
                </a:gridCol>
              </a:tblGrid>
              <a:tr h="220447">
                <a:tc gridSpan="21">
                  <a:txBody>
                    <a:bodyPr/>
                    <a:lstStyle/>
                    <a:p>
                      <a:pPr>
                        <a:lnSpc>
                          <a:spcPct val="107000"/>
                        </a:lnSpc>
                        <a:spcAft>
                          <a:spcPts val="800"/>
                        </a:spcAft>
                      </a:pPr>
                      <a:r>
                        <a:rPr lang="en-IN" sz="1300" kern="100" dirty="0">
                          <a:solidFill>
                            <a:schemeClr val="bg1"/>
                          </a:solidFill>
                          <a:effectLst/>
                          <a:latin typeface="+mn-lt"/>
                        </a:rPr>
                        <a:t>Q-Learning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230282439"/>
                  </a:ext>
                </a:extLst>
              </a:tr>
              <a:tr h="220447">
                <a:tc gridSpan="21">
                  <a:txBody>
                    <a:bodyPr/>
                    <a:lstStyle/>
                    <a:p>
                      <a:pPr>
                        <a:lnSpc>
                          <a:spcPct val="107000"/>
                        </a:lnSpc>
                        <a:spcAft>
                          <a:spcPts val="800"/>
                        </a:spcAft>
                      </a:pPr>
                      <a:r>
                        <a:rPr lang="en-IN" sz="1300" kern="100" dirty="0">
                          <a:effectLst/>
                          <a:latin typeface="+mn-lt"/>
                        </a:rPr>
                        <a:t>Epsilon Decay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extLst>
                  <a:ext uri="{0D108BD9-81ED-4DB2-BD59-A6C34878D82A}">
                    <a16:rowId xmlns:a16="http://schemas.microsoft.com/office/drawing/2014/main" val="886677812"/>
                  </a:ext>
                </a:extLst>
              </a:tr>
              <a:tr h="45076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Residues position</a:t>
                      </a:r>
                      <a:endParaRPr lang="en-IN"/>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effectLst/>
                          <a:latin typeface="+mn-lt"/>
                        </a:rPr>
                        <a:t>No. of Mutation a.a.</a:t>
                      </a:r>
                      <a:endParaRPr lang="en-IN" dirty="0"/>
                    </a:p>
                  </a:txBody>
                  <a:tcPr marL="68580" marR="68580" marT="0" marB="0">
                    <a:solidFill>
                      <a:srgbClr val="DDFCFF"/>
                    </a:solidFill>
                  </a:tcPr>
                </a:tc>
                <a:tc gridSpan="4">
                  <a:txBody>
                    <a:bodyPr/>
                    <a:lstStyle/>
                    <a:p>
                      <a:r>
                        <a:rPr lang="en-IN" sz="1300" kern="100" dirty="0">
                          <a:effectLst/>
                          <a:latin typeface="+mn-lt"/>
                        </a:rPr>
                        <a:t>Mutations Residues</a:t>
                      </a:r>
                      <a:endParaRPr lang="en-IN" sz="1300" dirty="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ea typeface="Aptos" panose="020B0004020202020204" pitchFamily="34" charset="0"/>
                          <a:cs typeface="Times New Roman" panose="02020603050405020304" pitchFamily="18" charset="0"/>
                        </a:rPr>
                        <a:t>Exploration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Exploration decay</a:t>
                      </a:r>
                      <a:endParaRPr lang="en-IN" sz="1300" dirty="0">
                        <a:latin typeface="+mn-lt"/>
                      </a:endParaRPr>
                    </a:p>
                  </a:txBody>
                  <a:tcPr marL="68580" marR="68580" marT="0" marB="0">
                    <a:solidFill>
                      <a:srgbClr val="DDFCFF"/>
                    </a:solidFill>
                  </a:tcPr>
                </a:tc>
                <a:tc hMerge="1">
                  <a:txBody>
                    <a:bodyPr/>
                    <a:lstStyle/>
                    <a:p>
                      <a:endParaRPr lang="en-IN" sz="1300" dirty="0">
                        <a:latin typeface="+mn-lt"/>
                      </a:endParaRPr>
                    </a:p>
                  </a:txBody>
                  <a:tcPr marL="68580" marR="68580" marT="0" marB="0">
                    <a:solidFill>
                      <a:srgbClr val="DDFCFF"/>
                    </a:solidFill>
                  </a:tcPr>
                </a:tc>
                <a:tc gridSpan="2">
                  <a:txBody>
                    <a:bodyPr/>
                    <a:lstStyle/>
                    <a:p>
                      <a:r>
                        <a:rPr lang="en-IN" sz="1300" kern="100" dirty="0">
                          <a:effectLst/>
                          <a:latin typeface="+mn-lt"/>
                        </a:rPr>
                        <a:t>Exploration decay interval</a:t>
                      </a:r>
                      <a:endParaRPr lang="en-IN" sz="1300" dirty="0">
                        <a:latin typeface="+mn-lt"/>
                      </a:endParaRPr>
                    </a:p>
                  </a:txBody>
                  <a:tcPr marL="68580" marR="68580" marT="0" marB="0">
                    <a:solidFill>
                      <a:srgbClr val="DDFCFF"/>
                    </a:solidFill>
                  </a:tcPr>
                </a:tc>
                <a:tc hMerge="1">
                  <a:txBody>
                    <a:bodyPr/>
                    <a:lstStyle/>
                    <a:p>
                      <a:r>
                        <a:rPr lang="en-IN" sz="1100" kern="100" dirty="0">
                          <a:effectLst/>
                        </a:rPr>
                        <a:t>Minimum Exploration</a:t>
                      </a:r>
                      <a:endParaRPr lang="en-IN" sz="1100" dirty="0"/>
                    </a:p>
                  </a:txBody>
                  <a:tcPr marL="68580" marR="68580" marT="0" marB="0">
                    <a:solidFill>
                      <a:schemeClr val="accent5">
                        <a:lumMod val="20000"/>
                        <a:lumOff val="80000"/>
                      </a:schemeClr>
                    </a:solidFill>
                  </a:tcPr>
                </a:tc>
                <a:tc gridSpan="2">
                  <a:txBody>
                    <a:bodyPr/>
                    <a:lstStyle/>
                    <a:p>
                      <a:r>
                        <a:rPr lang="en-IN" sz="1300" kern="100" dirty="0">
                          <a:effectLst/>
                          <a:latin typeface="+mn-lt"/>
                        </a:rPr>
                        <a:t>Minimum Exploration</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dirty="0"/>
                    </a:p>
                  </a:txBody>
                  <a:tcPr marL="68580" marR="68580" marT="0" marB="0"/>
                </a:tc>
                <a:tc>
                  <a:txBody>
                    <a:bodyPr/>
                    <a:lstStyle/>
                    <a:p>
                      <a:r>
                        <a:rPr lang="en-IN" sz="1300" kern="100" dirty="0">
                          <a:effectLst/>
                          <a:latin typeface="+mn-lt"/>
                        </a:rPr>
                        <a:t>Learning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Discount factor</a:t>
                      </a:r>
                      <a:endParaRPr lang="en-IN" sz="130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300" kern="100" dirty="0">
                          <a:effectLst/>
                          <a:latin typeface="+mn-lt"/>
                        </a:rPr>
                        <a:t>Random Seed</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1473048880"/>
                  </a:ext>
                </a:extLst>
              </a:tr>
              <a:tr h="315160">
                <a:tc>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Both</a:t>
                      </a:r>
                    </a:p>
                  </a:txBody>
                  <a:tcPr marL="68580" marR="68580" marT="0" marB="0">
                    <a:solidFill>
                      <a:srgbClr val="FF7D7D"/>
                    </a:solidFill>
                  </a:tcPr>
                </a:tc>
                <a:tc gridSpan="2">
                  <a:txBody>
                    <a:bodyPr/>
                    <a:lstStyle/>
                    <a:p>
                      <a:r>
                        <a:rPr lang="en-IN" sz="1300" kern="100">
                          <a:effectLst/>
                          <a:latin typeface="+mn-lt"/>
                          <a:ea typeface="Aptos" panose="020B0004020202020204" pitchFamily="34" charset="0"/>
                          <a:cs typeface="Times New Roman" panose="02020603050405020304" pitchFamily="18" charset="0"/>
                        </a:rPr>
                        <a:t>All</a:t>
                      </a:r>
                      <a:endParaRPr lang="en-IN"/>
                    </a:p>
                  </a:txBody>
                  <a:tcPr marL="68580" marR="68580" marT="0" marB="0">
                    <a:solidFill>
                      <a:srgbClr val="FF7D7D"/>
                    </a:solidFill>
                  </a:tcPr>
                </a:tc>
                <a:tc hMerge="1">
                  <a:txBody>
                    <a:bodyPr/>
                    <a:lstStyle/>
                    <a:p>
                      <a:endParaRPr lang="en-IN"/>
                    </a:p>
                  </a:txBody>
                  <a:tcPr/>
                </a:tc>
                <a:tc>
                  <a:txBody>
                    <a:bodyPr/>
                    <a:lstStyle/>
                    <a:p>
                      <a:r>
                        <a:rPr lang="en-IN" sz="1300">
                          <a:latin typeface="+mn-lt"/>
                        </a:rPr>
                        <a:t>20</a:t>
                      </a:r>
                      <a:endParaRPr lang="en-IN"/>
                    </a:p>
                  </a:txBody>
                  <a:tcPr marL="68580" marR="68580" marT="0" marB="0">
                    <a:solidFill>
                      <a:srgbClr val="FF7D7D"/>
                    </a:solidFill>
                  </a:tcPr>
                </a:tc>
                <a:tc gridSpan="4">
                  <a:txBody>
                    <a:bodyPr/>
                    <a:lstStyle/>
                    <a:p>
                      <a:r>
                        <a:rPr lang="en-IN" sz="1300" dirty="0">
                          <a:latin typeface="+mn-lt"/>
                        </a:rPr>
                        <a:t>All essential a.a.</a:t>
                      </a:r>
                    </a:p>
                  </a:txBody>
                  <a:tcPr marL="68580" marR="68580" marT="0" marB="0">
                    <a:solidFill>
                      <a:srgbClr val="FF7D7D"/>
                    </a:solidFill>
                  </a:tcPr>
                </a:tc>
                <a:tc hMerge="1">
                  <a:txBody>
                    <a:bodyPr/>
                    <a:lstStyle/>
                    <a:p>
                      <a:endParaRPr lang="en-IN"/>
                    </a:p>
                  </a:txBody>
                  <a:tcPr/>
                </a:tc>
                <a:tc hMerge="1">
                  <a:txBody>
                    <a:bodyPr/>
                    <a:lstStyle/>
                    <a:p>
                      <a:endParaRPr lang="en-IN"/>
                    </a:p>
                  </a:txBody>
                  <a:tcPr/>
                </a:tc>
                <a:tc hMerge="1">
                  <a:txBody>
                    <a:bodyPr/>
                    <a:lstStyle/>
                    <a:p>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0.01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1000</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0.05</a:t>
                      </a:r>
                    </a:p>
                  </a:txBody>
                  <a:tcPr marL="68580" marR="68580" marT="0" marB="0">
                    <a:solidFill>
                      <a:srgbClr val="FF7D7D"/>
                    </a:solidFill>
                  </a:tcPr>
                </a:tc>
                <a:tc hMerge="1">
                  <a:txBody>
                    <a:bodyPr/>
                    <a:lstStyle/>
                    <a:p>
                      <a:endParaRPr lang="en-IN"/>
                    </a:p>
                  </a:txBody>
                  <a:tcPr/>
                </a:tc>
                <a:tc>
                  <a:txBody>
                    <a:bodyPr/>
                    <a:lstStyle/>
                    <a:p>
                      <a:pPr algn="r"/>
                      <a:r>
                        <a:rPr lang="en-IN" sz="1300" dirty="0">
                          <a:latin typeface="+mn-lt"/>
                        </a:rPr>
                        <a:t>0.01</a:t>
                      </a:r>
                    </a:p>
                  </a:txBody>
                  <a:tcPr marL="68580" marR="68580" marT="0" marB="0">
                    <a:solidFill>
                      <a:srgbClr val="FF7D7D"/>
                    </a:solidFill>
                  </a:tcPr>
                </a:tc>
                <a:tc gridSpan="2">
                  <a:txBody>
                    <a:bodyPr/>
                    <a:lstStyle/>
                    <a:p>
                      <a:pPr algn="r"/>
                      <a:r>
                        <a:rPr lang="en-IN" sz="1300" dirty="0">
                          <a:latin typeface="+mn-lt"/>
                        </a:rPr>
                        <a:t>0.9</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17</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extLst>
                  <a:ext uri="{0D108BD9-81ED-4DB2-BD59-A6C34878D82A}">
                    <a16:rowId xmlns:a16="http://schemas.microsoft.com/office/drawing/2014/main" val="3231031056"/>
                  </a:ext>
                </a:extLst>
              </a:tr>
              <a:tr h="359833">
                <a:tc>
                  <a:txBody>
                    <a:bodyPr/>
                    <a:lstStyle/>
                    <a:p>
                      <a:pPr>
                        <a:lnSpc>
                          <a:spcPct val="107000"/>
                        </a:lnSpc>
                        <a:spcAft>
                          <a:spcPts val="800"/>
                        </a:spcAft>
                      </a:pPr>
                      <a:r>
                        <a:rPr lang="en-IN" sz="1300" kern="100" dirty="0">
                          <a:solidFill>
                            <a:sysClr val="windowText" lastClr="000000"/>
                          </a:solidFill>
                          <a:effectLst/>
                          <a:latin typeface="+mn-lt"/>
                        </a:rPr>
                        <a:t> Light</a:t>
                      </a:r>
                      <a:endParaRPr lang="en-IN" sz="1300" kern="100" dirty="0">
                        <a:solidFill>
                          <a:sysClr val="windowText" lastClr="000000"/>
                        </a:solidFill>
                        <a:effectLst/>
                        <a:latin typeface="+mn-lt"/>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r>
                        <a:rPr lang="en-IN" sz="1300" kern="100">
                          <a:solidFill>
                            <a:sysClr val="windowText" lastClr="000000"/>
                          </a:solidFill>
                          <a:effectLst/>
                          <a:latin typeface="+mn-lt"/>
                        </a:rPr>
                        <a:t> Ser32, Tyr34, Tyr53, Tyr57, Ser95, Asp97</a:t>
                      </a:r>
                      <a:endParaRPr lang="en-IN"/>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ysClr val="windowText" lastClr="000000"/>
                          </a:solidFill>
                          <a:effectLst/>
                          <a:latin typeface="+mn-lt"/>
                        </a:rPr>
                        <a:t> 6</a:t>
                      </a:r>
                      <a:endParaRPr lang="en-IN" dirty="0"/>
                    </a:p>
                  </a:txBody>
                  <a:tcPr marL="68580" marR="68580" marT="0" marB="0">
                    <a:solidFill>
                      <a:srgbClr val="33A8FF"/>
                    </a:solidFill>
                  </a:tcPr>
                </a:tc>
                <a:tc gridSpan="4">
                  <a:txBody>
                    <a:bodyPr/>
                    <a:lstStyle/>
                    <a:p>
                      <a:r>
                        <a:rPr lang="en-IN" sz="1300" kern="100" dirty="0">
                          <a:solidFill>
                            <a:sysClr val="windowText" lastClr="000000"/>
                          </a:solidFill>
                          <a:effectLst/>
                          <a:latin typeface="+mn-lt"/>
                        </a:rPr>
                        <a:t> S,Y,N,R,T,D</a:t>
                      </a:r>
                      <a:endParaRPr lang="en-IN" sz="1300" dirty="0">
                        <a:solidFill>
                          <a:sysClr val="windowText" lastClr="000000"/>
                        </a:solidFill>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 1</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0.005</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1000</a:t>
                      </a:r>
                      <a:endParaRPr lang="en-IN" sz="1300" dirty="0">
                        <a:solidFill>
                          <a:sysClr val="windowText" lastClr="000000"/>
                        </a:solidFill>
                        <a:latin typeface="+mn-lt"/>
                      </a:endParaRPr>
                    </a:p>
                  </a:txBody>
                  <a:tcPr marL="68580" marR="68580" marT="0" marB="0">
                    <a:solidFill>
                      <a:srgbClr val="33A8FF"/>
                    </a:solidFill>
                  </a:tcPr>
                </a:tc>
                <a:tc hMerge="1">
                  <a:txBody>
                    <a:bodyPr/>
                    <a:lstStyle/>
                    <a:p>
                      <a:r>
                        <a:rPr lang="en-IN" sz="1100" kern="100" dirty="0">
                          <a:solidFill>
                            <a:schemeClr val="bg1"/>
                          </a:solidFill>
                          <a:effectLst/>
                        </a:rPr>
                        <a:t>0.01</a:t>
                      </a:r>
                      <a:endParaRPr lang="en-IN" sz="1100" dirty="0">
                        <a:solidFill>
                          <a:schemeClr val="bg1"/>
                        </a:solidFill>
                      </a:endParaRPr>
                    </a:p>
                  </a:txBody>
                  <a:tcPr marL="68580" marR="68580" marT="0" marB="0">
                    <a:solidFill>
                      <a:srgbClr val="0070C0"/>
                    </a:solidFill>
                  </a:tcPr>
                </a:tc>
                <a:tc gridSpan="2">
                  <a:txBody>
                    <a:bodyPr/>
                    <a:lstStyle/>
                    <a:p>
                      <a:pPr algn="r"/>
                      <a:r>
                        <a:rPr lang="en-IN" sz="1300" kern="100" dirty="0">
                          <a:solidFill>
                            <a:sysClr val="windowText" lastClr="000000"/>
                          </a:solidFill>
                          <a:effectLst/>
                          <a:latin typeface="+mn-lt"/>
                        </a:rPr>
                        <a:t>0.01</a:t>
                      </a:r>
                      <a:endParaRPr lang="en-IN" sz="1300" dirty="0">
                        <a:solidFill>
                          <a:sysClr val="windowText" lastClr="000000"/>
                        </a:solidFill>
                        <a:latin typeface="+mn-lt"/>
                      </a:endParaRPr>
                    </a:p>
                  </a:txBody>
                  <a:tcPr marL="68580" marR="68580" marT="0" marB="0">
                    <a:solidFill>
                      <a:srgbClr val="33A8FF"/>
                    </a:solidFill>
                  </a:tcPr>
                </a:tc>
                <a:tc hMerge="1">
                  <a:txBody>
                    <a:bodyPr/>
                    <a:lstStyle/>
                    <a:p>
                      <a:endParaRPr lang="en-IN"/>
                    </a:p>
                  </a:txBody>
                  <a:tcPr marL="68580" marR="68580" marT="0" marB="0"/>
                </a:tc>
                <a:tc>
                  <a:txBody>
                    <a:bodyPr/>
                    <a:lstStyle/>
                    <a:p>
                      <a:pPr algn="r"/>
                      <a:r>
                        <a:rPr lang="en-IN" sz="1300" kern="100" dirty="0">
                          <a:solidFill>
                            <a:sysClr val="windowText" lastClr="000000"/>
                          </a:solidFill>
                          <a:effectLst/>
                          <a:latin typeface="+mn-lt"/>
                        </a:rPr>
                        <a:t>0.01 </a:t>
                      </a:r>
                      <a:endParaRPr lang="en-IN" sz="1300" dirty="0">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0.9 </a:t>
                      </a:r>
                      <a:endParaRPr lang="en-IN" sz="1300" dirty="0">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ysClr val="windowText" lastClr="000000"/>
                          </a:solidFill>
                          <a:effectLst/>
                          <a:latin typeface="+mn-lt"/>
                        </a:rPr>
                        <a:t>643</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extLst>
                  <a:ext uri="{0D108BD9-81ED-4DB2-BD59-A6C34878D82A}">
                    <a16:rowId xmlns:a16="http://schemas.microsoft.com/office/drawing/2014/main" val="2807850215"/>
                  </a:ext>
                </a:extLst>
              </a:tr>
              <a:tr h="220447">
                <a:tc>
                  <a:txBody>
                    <a:bodyPr/>
                    <a:lstStyle/>
                    <a:p>
                      <a:pPr>
                        <a:lnSpc>
                          <a:spcPct val="107000"/>
                        </a:lnSpc>
                        <a:spcAft>
                          <a:spcPts val="800"/>
                        </a:spcAft>
                      </a:pPr>
                      <a:r>
                        <a:rPr lang="en-IN" sz="1300" kern="100" dirty="0">
                          <a:solidFill>
                            <a:schemeClr val="tx1"/>
                          </a:solidFill>
                          <a:effectLst/>
                          <a:latin typeface="+mn-lt"/>
                        </a:rPr>
                        <a:t> Heavy</a:t>
                      </a:r>
                      <a:endParaRPr lang="en-IN" sz="1300" kern="100" dirty="0">
                        <a:solidFill>
                          <a:schemeClr val="tx1"/>
                        </a:solidFill>
                        <a:effectLst/>
                        <a:latin typeface="+mn-lt"/>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r>
                        <a:rPr lang="en-IN" sz="1300" kern="100">
                          <a:solidFill>
                            <a:schemeClr val="tx1"/>
                          </a:solidFill>
                          <a:effectLst/>
                          <a:latin typeface="+mn-lt"/>
                        </a:rPr>
                        <a:t> Ser54, Arg99,Tyr101, Arg102</a:t>
                      </a:r>
                      <a:endParaRPr lang="en-IN"/>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chemeClr val="tx1"/>
                          </a:solidFill>
                          <a:effectLst/>
                          <a:latin typeface="+mn-lt"/>
                        </a:rPr>
                        <a:t> 16</a:t>
                      </a:r>
                      <a:endParaRPr lang="en-IN" dirty="0"/>
                    </a:p>
                  </a:txBody>
                  <a:tcPr marL="68580" marR="68580" marT="0" marB="0">
                    <a:solidFill>
                      <a:schemeClr val="accent4">
                        <a:lumMod val="75000"/>
                      </a:schemeClr>
                    </a:solidFill>
                  </a:tcPr>
                </a:tc>
                <a:tc gridSpan="4">
                  <a:txBody>
                    <a:bodyPr/>
                    <a:lstStyle/>
                    <a:p>
                      <a:r>
                        <a:rPr lang="en-IN" sz="1300" kern="100" dirty="0">
                          <a:solidFill>
                            <a:schemeClr val="tx1"/>
                          </a:solidFill>
                          <a:effectLst/>
                          <a:latin typeface="+mn-lt"/>
                        </a:rPr>
                        <a:t> </a:t>
                      </a:r>
                      <a:r>
                        <a:rPr lang="pt-BR" sz="1300" kern="100" dirty="0">
                          <a:solidFill>
                            <a:schemeClr val="tx1"/>
                          </a:solidFill>
                          <a:effectLst/>
                          <a:latin typeface="+mn-lt"/>
                        </a:rPr>
                        <a:t>A,D,E,F,G,H,I,K,L,N,R,S,T,V,W,Y</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chemeClr val="tx1"/>
                        </a:solidFill>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 1</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0.005</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dirty="0">
                          <a:solidFill>
                            <a:schemeClr val="tx1"/>
                          </a:solidFill>
                          <a:effectLst/>
                          <a:latin typeface="+mn-lt"/>
                        </a:rPr>
                        <a:t>1000</a:t>
                      </a:r>
                      <a:endParaRPr lang="en-IN" sz="1300" dirty="0">
                        <a:latin typeface="+mn-lt"/>
                      </a:endParaRPr>
                    </a:p>
                  </a:txBody>
                  <a:tcPr marL="68580" marR="68580" marT="0" marB="0">
                    <a:solidFill>
                      <a:schemeClr val="accent4">
                        <a:lumMod val="75000"/>
                      </a:schemeClr>
                    </a:solidFill>
                  </a:tcPr>
                </a:tc>
                <a:tc hMerge="1">
                  <a:txBody>
                    <a:bodyPr/>
                    <a:lstStyle/>
                    <a:p>
                      <a:r>
                        <a:rPr lang="en-IN" sz="1100" kern="100" dirty="0">
                          <a:solidFill>
                            <a:schemeClr val="tx1"/>
                          </a:solidFill>
                          <a:effectLst/>
                        </a:rPr>
                        <a:t>0.05</a:t>
                      </a:r>
                      <a:endParaRPr lang="en-IN" sz="1100" dirty="0">
                        <a:solidFill>
                          <a:schemeClr val="tx1"/>
                        </a:solidFill>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0.05</a:t>
                      </a:r>
                      <a:endParaRPr lang="en-IN" sz="1300">
                        <a:latin typeface="+mn-lt"/>
                      </a:endParaRPr>
                    </a:p>
                  </a:txBody>
                  <a:tcPr marL="68580" marR="68580" marT="0" marB="0">
                    <a:solidFill>
                      <a:schemeClr val="accent4">
                        <a:lumMod val="75000"/>
                      </a:schemeClr>
                    </a:solidFill>
                  </a:tcPr>
                </a:tc>
                <a:tc hMerge="1">
                  <a:txBody>
                    <a:bodyPr/>
                    <a:lstStyle/>
                    <a:p>
                      <a:endParaRPr lang="en-IN"/>
                    </a:p>
                  </a:txBody>
                  <a:tcPr marL="68580" marR="68580" marT="0" marB="0"/>
                </a:tc>
                <a:tc>
                  <a:txBody>
                    <a:bodyPr/>
                    <a:lstStyle/>
                    <a:p>
                      <a:pPr algn="r"/>
                      <a:r>
                        <a:rPr lang="en-IN" sz="1300" kern="100">
                          <a:solidFill>
                            <a:schemeClr val="tx1"/>
                          </a:solidFill>
                          <a:effectLst/>
                          <a:latin typeface="+mn-lt"/>
                        </a:rPr>
                        <a:t>0.01</a:t>
                      </a: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0.9</a:t>
                      </a:r>
                      <a:endParaRPr lang="en-IN" sz="1300">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chemeClr val="tx1"/>
                          </a:solidFill>
                          <a:effectLst/>
                          <a:latin typeface="+mn-lt"/>
                        </a:rPr>
                        <a:t>71</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gn="r"/>
                      <a:endParaRPr lang="en-IN" sz="1300" dirty="0">
                        <a:solidFill>
                          <a:schemeClr val="tx1"/>
                        </a:solidFill>
                        <a:latin typeface="+mn-lt"/>
                      </a:endParaRPr>
                    </a:p>
                  </a:txBody>
                  <a:tcPr marL="68580" marR="68580" marT="0" marB="0">
                    <a:solidFill>
                      <a:schemeClr val="accent4">
                        <a:lumMod val="75000"/>
                      </a:schemeClr>
                    </a:solidFill>
                  </a:tcPr>
                </a:tc>
                <a:extLst>
                  <a:ext uri="{0D108BD9-81ED-4DB2-BD59-A6C34878D82A}">
                    <a16:rowId xmlns:a16="http://schemas.microsoft.com/office/drawing/2014/main" val="217613665"/>
                  </a:ext>
                </a:extLst>
              </a:tr>
              <a:tr h="359833">
                <a:tc>
                  <a:txBody>
                    <a:bodyPr/>
                    <a:lstStyle/>
                    <a:p>
                      <a:pPr>
                        <a:lnSpc>
                          <a:spcPct val="107000"/>
                        </a:lnSpc>
                        <a:spcAft>
                          <a:spcPts val="800"/>
                        </a:spcAft>
                      </a:pPr>
                      <a:r>
                        <a:rPr lang="en-IN" sz="1300" kern="100" dirty="0">
                          <a:effectLst/>
                          <a:latin typeface="+mn-lt"/>
                        </a:rPr>
                        <a:t> Heavy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r>
                        <a:rPr lang="en-IN" sz="1300" kern="100" dirty="0">
                          <a:effectLst/>
                          <a:latin typeface="+mn-lt"/>
                        </a:rPr>
                        <a:t> Ser54, Arg99,Tyr101, Arg102</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rPr>
                        <a:t> 16</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4">
                  <a:txBody>
                    <a:bodyPr/>
                    <a:lstStyle/>
                    <a:p>
                      <a:r>
                        <a:rPr lang="en-IN" sz="1300" kern="100" dirty="0">
                          <a:effectLst/>
                          <a:latin typeface="+mn-lt"/>
                        </a:rPr>
                        <a:t> </a:t>
                      </a:r>
                      <a:r>
                        <a:rPr lang="pt-BR" sz="1300" kern="100" dirty="0">
                          <a:effectLst/>
                          <a:latin typeface="+mn-lt"/>
                        </a:rPr>
                        <a:t>A,D,E,F,G,H,I,K,L,N,R,S,T,V,W,Y</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hMerge="1">
                  <a:txBody>
                    <a:bodyPr/>
                    <a:lstStyle/>
                    <a:p>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 1</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1000</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r>
                        <a:rPr lang="en-IN" sz="1100" kern="100" dirty="0">
                          <a:effectLst/>
                        </a:rPr>
                        <a:t>0.05</a:t>
                      </a:r>
                      <a:endParaRPr lang="en-IN" sz="1100" dirty="0"/>
                    </a:p>
                  </a:txBody>
                  <a:tcPr marL="68580" marR="68580" marT="0" marB="0">
                    <a:solidFill>
                      <a:srgbClr val="92D050"/>
                    </a:solidFill>
                  </a:tcPr>
                </a:tc>
                <a:tc gridSpan="2">
                  <a:txBody>
                    <a:bodyPr/>
                    <a:lstStyle/>
                    <a:p>
                      <a:pPr algn="r"/>
                      <a:r>
                        <a:rPr lang="en-IN" sz="1300" kern="100" dirty="0">
                          <a:effectLst/>
                          <a:latin typeface="+mn-lt"/>
                        </a:rPr>
                        <a:t>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endParaRPr lang="en-IN" dirty="0"/>
                    </a:p>
                  </a:txBody>
                  <a:tcPr marL="68580" marR="68580" marT="0" marB="0"/>
                </a:tc>
                <a:tc>
                  <a:txBody>
                    <a:bodyPr/>
                    <a:lstStyle/>
                    <a:p>
                      <a:pPr algn="r"/>
                      <a:r>
                        <a:rPr lang="en-IN" sz="1300" kern="100" dirty="0">
                          <a:effectLst/>
                          <a:latin typeface="+mn-lt"/>
                        </a:rPr>
                        <a:t>0.01 </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0.9</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effectLst/>
                          <a:latin typeface="+mn-lt"/>
                        </a:rPr>
                        <a:t>17</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66002512"/>
                  </a:ext>
                </a:extLst>
              </a:tr>
              <a:tr h="220447">
                <a:tc gridSpan="21">
                  <a:txBody>
                    <a:bodyPr/>
                    <a:lstStyle/>
                    <a:p>
                      <a:pPr>
                        <a:lnSpc>
                          <a:spcPct val="107000"/>
                        </a:lnSpc>
                        <a:spcAft>
                          <a:spcPts val="800"/>
                        </a:spcAft>
                      </a:pPr>
                      <a:r>
                        <a:rPr lang="en-IN" sz="1300" kern="100" dirty="0">
                          <a:solidFill>
                            <a:schemeClr val="bg1"/>
                          </a:solidFill>
                          <a:effectLst/>
                          <a:latin typeface="+mn-lt"/>
                        </a:rPr>
                        <a:t>Deep Q 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1336567787"/>
                  </a:ext>
                </a:extLst>
              </a:tr>
              <a:tr h="48530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Residues position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dirty="0">
                          <a:effectLst/>
                          <a:latin typeface="+mn-lt"/>
                        </a:rPr>
                        <a:t>No. of Mutation a.a.</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Mutations Residues</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ea typeface="Aptos" panose="020B0004020202020204" pitchFamily="34" charset="0"/>
                          <a:cs typeface="Times New Roman" panose="02020603050405020304" pitchFamily="18" charset="0"/>
                        </a:rPr>
                        <a:t>Exploration rate (epsilon)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r>
                        <a:rPr lang="en-IN" sz="1300" kern="100" dirty="0">
                          <a:effectLst/>
                          <a:latin typeface="+mn-lt"/>
                        </a:rPr>
                        <a:t>Epsilon decay</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Epsilon decay interval</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Exploration decay interval</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Minimum Exploration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dirty="0">
                          <a:effectLst/>
                          <a:latin typeface="+mn-lt"/>
                        </a:rPr>
                        <a:t>Minimum Exploration</a:t>
                      </a:r>
                      <a:endParaRPr lang="en-IN" sz="1100" dirty="0"/>
                    </a:p>
                  </a:txBody>
                  <a:tcPr marL="68580" marR="68580" marT="0" marB="0">
                    <a:solidFill>
                      <a:srgbClr val="DDFCFF"/>
                    </a:solidFill>
                  </a:tcPr>
                </a:tc>
                <a:tc gridSpan="2">
                  <a:txBody>
                    <a:bodyPr/>
                    <a:lstStyle/>
                    <a:p>
                      <a:r>
                        <a:rPr lang="en-IN" sz="1300" kern="100">
                          <a:effectLst/>
                          <a:latin typeface="+mn-lt"/>
                        </a:rPr>
                        <a:t>Learning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Learning rate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Discount factor</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solidFill>
                      <a:srgbClr val="DDFCFF"/>
                    </a:solidFill>
                  </a:tcPr>
                </a:tc>
                <a:tc hMerge="1">
                  <a:txBody>
                    <a:bodyPr/>
                    <a:lstStyle/>
                    <a:p>
                      <a:pPr>
                        <a:lnSpc>
                          <a:spcPct val="107000"/>
                        </a:lnSpc>
                        <a:spcAft>
                          <a:spcPts val="800"/>
                        </a:spcAft>
                      </a:pPr>
                      <a:endParaRPr lang="en-IN"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r>
                        <a:rPr lang="en-IN" sz="1300" kern="100" dirty="0">
                          <a:effectLst/>
                          <a:latin typeface="+mn-lt"/>
                        </a:rPr>
                        <a:t> Network Sync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 Replay Memory Size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endParaRPr lang="en-IN" sz="1100" dirty="0"/>
                    </a:p>
                  </a:txBody>
                  <a:tcPr marL="68580" marR="68580" marT="0" marB="0">
                    <a:solidFill>
                      <a:srgbClr val="DDFCFF"/>
                    </a:solidFill>
                  </a:tcPr>
                </a:tc>
                <a:tc gridSpan="2">
                  <a:txBody>
                    <a:bodyPr/>
                    <a:lstStyle/>
                    <a:p>
                      <a:pPr>
                        <a:lnSpc>
                          <a:spcPct val="107000"/>
                        </a:lnSpc>
                        <a:spcAft>
                          <a:spcPts val="800"/>
                        </a:spcAft>
                      </a:pPr>
                      <a:r>
                        <a:rPr lang="en-IN" sz="1300" kern="100" dirty="0">
                          <a:effectLst/>
                          <a:latin typeface="+mn-lt"/>
                        </a:rPr>
                        <a:t>Mini Batch Size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2370892371"/>
                  </a:ext>
                </a:extLst>
              </a:tr>
              <a:tr h="354366">
                <a:tc>
                  <a:txBody>
                    <a:bodyPr/>
                    <a:lstStyle/>
                    <a:p>
                      <a:pPr>
                        <a:lnSpc>
                          <a:spcPct val="107000"/>
                        </a:lnSpc>
                        <a:spcAft>
                          <a:spcPts val="800"/>
                        </a:spcAft>
                      </a:pPr>
                      <a:r>
                        <a:rPr lang="en-IN" sz="1300" kern="100" dirty="0">
                          <a:effectLst/>
                          <a:latin typeface="+mn-lt"/>
                        </a:rPr>
                        <a:t> Heavy</a:t>
                      </a: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b="0" i="0" u="none" strike="noStrike" kern="100" cap="none" dirty="0">
                          <a:solidFill>
                            <a:schemeClr val="tx1"/>
                          </a:solidFill>
                          <a:effectLst/>
                          <a:latin typeface="Arial"/>
                          <a:ea typeface="Arial"/>
                          <a:cs typeface="Arial"/>
                          <a:sym typeface="Arial"/>
                        </a:rPr>
                        <a:t>Ser54, Arg99, Tyr101, Arg102</a:t>
                      </a:r>
                      <a:endParaRPr lang="en-IN" sz="1300" kern="100" dirty="0">
                        <a:effectLst/>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16</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r>
                        <a:rPr lang="en-IN" sz="1300" b="0" i="0" u="none" strike="noStrike" kern="100" cap="none" dirty="0">
                          <a:solidFill>
                            <a:srgbClr val="000000"/>
                          </a:solidFill>
                          <a:effectLst/>
                          <a:latin typeface="Arial"/>
                          <a:ea typeface="Arial"/>
                          <a:cs typeface="Arial"/>
                          <a:sym typeface="Arial"/>
                        </a:rPr>
                        <a:t> </a:t>
                      </a:r>
                      <a:r>
                        <a:rPr lang="pt-BR" sz="1300" b="0" i="0" u="none" strike="noStrike" kern="100" cap="none" dirty="0">
                          <a:solidFill>
                            <a:srgbClr val="000000"/>
                          </a:solidFill>
                          <a:effectLst/>
                          <a:latin typeface="Arial"/>
                          <a:ea typeface="Arial"/>
                          <a:cs typeface="Arial"/>
                          <a:sym typeface="Arial"/>
                        </a:rPr>
                        <a:t>A,D,E,F,G,H,I,K,L,N,R,S,T,V,W,Y</a:t>
                      </a:r>
                      <a:endParaRPr lang="en-IN" sz="1300" b="0" i="0" u="none" strike="noStrike" cap="none" dirty="0">
                        <a:solidFill>
                          <a:srgbClr val="000000"/>
                        </a:solidFill>
                        <a:latin typeface="Arial"/>
                        <a:ea typeface="Arial"/>
                        <a:cs typeface="Arial"/>
                        <a:sym typeface="Arial"/>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300" kern="100" dirty="0">
                          <a:effectLst/>
                          <a:latin typeface="+mn-lt"/>
                        </a:rPr>
                        <a:t> 1</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0.05</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0.01 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0.01 </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0.9 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gn="r"/>
                      <a:r>
                        <a:rPr lang="en-IN" sz="1300" kern="100" dirty="0">
                          <a:effectLst/>
                          <a:latin typeface="+mn-lt"/>
                        </a:rPr>
                        <a:t>2000 </a:t>
                      </a:r>
                      <a:endParaRPr lang="en-IN" sz="1300" dirty="0">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r>
                        <a:rPr lang="en-IN" sz="1300" kern="100" dirty="0">
                          <a:effectLst/>
                          <a:latin typeface="+mn-lt"/>
                        </a:rPr>
                        <a:t>5000 </a:t>
                      </a:r>
                      <a:endParaRPr lang="en-IN" sz="1100" dirty="0"/>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gn="r"/>
                      <a:endParaRPr lang="en-IN" sz="1100" dirty="0"/>
                    </a:p>
                  </a:txBody>
                  <a:tcPr marL="68580" marR="68580" marT="0" marB="0">
                    <a:lnB w="38100" cap="flat" cmpd="sng" algn="ctr">
                      <a:solidFill>
                        <a:schemeClr val="tx1"/>
                      </a:solidFill>
                      <a:prstDash val="solid"/>
                      <a:round/>
                      <a:headEnd type="none" w="med" len="med"/>
                      <a:tailEnd type="none" w="med" len="med"/>
                    </a:lnB>
                    <a:solidFill>
                      <a:srgbClr val="FFFF00"/>
                    </a:solidFill>
                  </a:tcPr>
                </a:tc>
                <a:tc gridSpan="2">
                  <a:txBody>
                    <a:bodyPr/>
                    <a:lstStyle/>
                    <a:p>
                      <a:pPr algn="r">
                        <a:lnSpc>
                          <a:spcPct val="107000"/>
                        </a:lnSpc>
                        <a:spcAft>
                          <a:spcPts val="800"/>
                        </a:spcAft>
                      </a:pPr>
                      <a:r>
                        <a:rPr lang="en-IN" sz="1300" kern="100" dirty="0">
                          <a:effectLst/>
                          <a:latin typeface="+mn-lt"/>
                        </a:rPr>
                        <a:t>200 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extLst>
                  <a:ext uri="{0D108BD9-81ED-4DB2-BD59-A6C34878D82A}">
                    <a16:rowId xmlns:a16="http://schemas.microsoft.com/office/drawing/2014/main" val="1024438635"/>
                  </a:ext>
                </a:extLst>
              </a:tr>
            </a:tbl>
          </a:graphicData>
        </a:graphic>
      </p:graphicFrame>
      <p:pic>
        <p:nvPicPr>
          <p:cNvPr id="5" name="Picture 4">
            <a:extLst>
              <a:ext uri="{FF2B5EF4-FFF2-40B4-BE49-F238E27FC236}">
                <a16:creationId xmlns:a16="http://schemas.microsoft.com/office/drawing/2014/main" id="{49BF22DB-791A-8FD3-D81B-1D66A830D20A}"/>
              </a:ext>
            </a:extLst>
          </p:cNvPr>
          <p:cNvPicPr>
            <a:picLocks noChangeAspect="1"/>
          </p:cNvPicPr>
          <p:nvPr/>
        </p:nvPicPr>
        <p:blipFill rotWithShape="1">
          <a:blip r:embed="rId17"/>
          <a:srcRect l="26108" t="2498" r="28049"/>
          <a:stretch/>
        </p:blipFill>
        <p:spPr>
          <a:xfrm>
            <a:off x="264283" y="29112251"/>
            <a:ext cx="4669215" cy="6123038"/>
          </a:xfrm>
          <a:prstGeom prst="rect">
            <a:avLst/>
          </a:prstGeom>
          <a:ln w="28575">
            <a:solidFill>
              <a:srgbClr val="00B0F0"/>
            </a:solidFill>
          </a:ln>
        </p:spPr>
      </p:pic>
      <p:pic>
        <p:nvPicPr>
          <p:cNvPr id="7" name="Picture 6">
            <a:extLst>
              <a:ext uri="{FF2B5EF4-FFF2-40B4-BE49-F238E27FC236}">
                <a16:creationId xmlns:a16="http://schemas.microsoft.com/office/drawing/2014/main" id="{729A8815-0B39-79B3-3716-7A6F4A293E76}"/>
              </a:ext>
            </a:extLst>
          </p:cNvPr>
          <p:cNvPicPr>
            <a:picLocks noChangeAspect="1"/>
          </p:cNvPicPr>
          <p:nvPr/>
        </p:nvPicPr>
        <p:blipFill rotWithShape="1">
          <a:blip r:embed="rId18"/>
          <a:srcRect l="29540" r="22659"/>
          <a:stretch/>
        </p:blipFill>
        <p:spPr>
          <a:xfrm>
            <a:off x="5063547" y="29123139"/>
            <a:ext cx="4828979" cy="6112150"/>
          </a:xfrm>
          <a:prstGeom prst="rect">
            <a:avLst/>
          </a:prstGeom>
          <a:ln w="28575">
            <a:solidFill>
              <a:schemeClr val="accent4">
                <a:lumMod val="75000"/>
              </a:schemeClr>
            </a:solidFill>
          </a:ln>
        </p:spPr>
      </p:pic>
      <p:grpSp>
        <p:nvGrpSpPr>
          <p:cNvPr id="31" name="Group 30">
            <a:extLst>
              <a:ext uri="{FF2B5EF4-FFF2-40B4-BE49-F238E27FC236}">
                <a16:creationId xmlns:a16="http://schemas.microsoft.com/office/drawing/2014/main" id="{1523422B-550B-C006-8DC4-7FB92DA4CDEC}"/>
              </a:ext>
            </a:extLst>
          </p:cNvPr>
          <p:cNvGrpSpPr/>
          <p:nvPr/>
        </p:nvGrpSpPr>
        <p:grpSpPr>
          <a:xfrm>
            <a:off x="265308" y="38287819"/>
            <a:ext cx="3394748" cy="3040425"/>
            <a:chOff x="186426" y="35874659"/>
            <a:chExt cx="3974094" cy="3559302"/>
          </a:xfrm>
        </p:grpSpPr>
        <p:sp>
          <p:nvSpPr>
            <p:cNvPr id="26" name="Rectangle 25">
              <a:extLst>
                <a:ext uri="{FF2B5EF4-FFF2-40B4-BE49-F238E27FC236}">
                  <a16:creationId xmlns:a16="http://schemas.microsoft.com/office/drawing/2014/main" id="{1C47D1F5-11CF-5813-9033-1429ACB0A449}"/>
                </a:ext>
              </a:extLst>
            </p:cNvPr>
            <p:cNvSpPr/>
            <p:nvPr/>
          </p:nvSpPr>
          <p:spPr>
            <a:xfrm>
              <a:off x="186512" y="35874659"/>
              <a:ext cx="3974008"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0C515CEC-0644-3E6F-95AD-96B9E6C2B53C}"/>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1249" t="13554" r="5733" b="7881"/>
            <a:stretch/>
          </p:blipFill>
          <p:spPr>
            <a:xfrm>
              <a:off x="186426" y="35922123"/>
              <a:ext cx="3875706" cy="3449803"/>
            </a:xfrm>
            <a:prstGeom prst="rect">
              <a:avLst/>
            </a:prstGeom>
          </p:spPr>
        </p:pic>
      </p:grpSp>
      <p:sp>
        <p:nvSpPr>
          <p:cNvPr id="21" name="TextBox 20">
            <a:extLst>
              <a:ext uri="{FF2B5EF4-FFF2-40B4-BE49-F238E27FC236}">
                <a16:creationId xmlns:a16="http://schemas.microsoft.com/office/drawing/2014/main" id="{F39BDAD9-F24B-0324-8CC8-FF6A5A91EE4E}"/>
              </a:ext>
            </a:extLst>
          </p:cNvPr>
          <p:cNvSpPr txBox="1"/>
          <p:nvPr/>
        </p:nvSpPr>
        <p:spPr>
          <a:xfrm>
            <a:off x="229083" y="27657100"/>
            <a:ext cx="14814862" cy="923330"/>
          </a:xfrm>
          <a:prstGeom prst="rect">
            <a:avLst/>
          </a:prstGeom>
          <a:noFill/>
        </p:spPr>
        <p:txBody>
          <a:bodyPr wrap="square" rtlCol="0">
            <a:spAutoFit/>
          </a:bodyPr>
          <a:lstStyle/>
          <a:p>
            <a:r>
              <a:rPr lang="en-IN" sz="1800" b="1" dirty="0"/>
              <a:t>Figure 6 A </a:t>
            </a:r>
            <a:r>
              <a:rPr lang="en-IN" sz="1800" dirty="0"/>
              <a:t>Parameter Table, </a:t>
            </a:r>
            <a:r>
              <a:rPr lang="en-IN" sz="1800" b="1" dirty="0"/>
              <a:t>B </a:t>
            </a:r>
            <a:r>
              <a:rPr lang="en-IN" sz="1800" dirty="0"/>
              <a:t>Simulations and AlphaFold2 (AF) Predicted structures with Binding Affinity(BA) and RMSD. The parameters for the simulation. The simulations and the higher affinity states from them are shown in the Simulation section corresponding to the colour in the Parameter table as </a:t>
            </a:r>
            <a:r>
              <a:rPr lang="en-IN" sz="1800" dirty="0">
                <a:solidFill>
                  <a:srgbClr val="FF0000"/>
                </a:solidFill>
              </a:rPr>
              <a:t>Red</a:t>
            </a:r>
            <a:r>
              <a:rPr lang="en-IN" sz="1800" dirty="0">
                <a:solidFill>
                  <a:schemeClr val="tx1"/>
                </a:solidFill>
              </a:rPr>
              <a:t>,</a:t>
            </a:r>
            <a:r>
              <a:rPr lang="en-IN" sz="1800" dirty="0">
                <a:solidFill>
                  <a:srgbClr val="0070C0"/>
                </a:solidFill>
              </a:rPr>
              <a:t> Blue</a:t>
            </a:r>
            <a:r>
              <a:rPr lang="en-IN" sz="1800" dirty="0">
                <a:solidFill>
                  <a:schemeClr val="tx1"/>
                </a:solidFill>
              </a:rPr>
              <a:t>,</a:t>
            </a:r>
            <a:r>
              <a:rPr lang="en-IN" sz="1800" dirty="0">
                <a:solidFill>
                  <a:schemeClr val="accent4">
                    <a:lumMod val="75000"/>
                  </a:schemeClr>
                </a:solidFill>
              </a:rPr>
              <a:t> Orange </a:t>
            </a:r>
            <a:r>
              <a:rPr lang="en-IN" sz="1800" dirty="0"/>
              <a:t>and </a:t>
            </a:r>
            <a:r>
              <a:rPr lang="en-IN" sz="1800" dirty="0">
                <a:solidFill>
                  <a:srgbClr val="00B050"/>
                </a:solidFill>
              </a:rPr>
              <a:t>Green</a:t>
            </a:r>
            <a:r>
              <a:rPr lang="en-IN" sz="1800" dirty="0"/>
              <a:t>. The DQL simulation (</a:t>
            </a:r>
            <a:r>
              <a:rPr lang="en-IN" sz="1800" dirty="0">
                <a:solidFill>
                  <a:srgbClr val="D5D000"/>
                </a:solidFill>
              </a:rPr>
              <a:t>Yellow</a:t>
            </a:r>
            <a:r>
              <a:rPr lang="en-IN" sz="1800" dirty="0"/>
              <a:t>) is mentioned in the Discussion and Future work section. </a:t>
            </a:r>
          </a:p>
        </p:txBody>
      </p:sp>
      <p:grpSp>
        <p:nvGrpSpPr>
          <p:cNvPr id="37" name="Group 36">
            <a:extLst>
              <a:ext uri="{FF2B5EF4-FFF2-40B4-BE49-F238E27FC236}">
                <a16:creationId xmlns:a16="http://schemas.microsoft.com/office/drawing/2014/main" id="{1736447B-D364-5007-A89A-09FF09C8F249}"/>
              </a:ext>
            </a:extLst>
          </p:cNvPr>
          <p:cNvGrpSpPr/>
          <p:nvPr/>
        </p:nvGrpSpPr>
        <p:grpSpPr>
          <a:xfrm>
            <a:off x="7167768" y="35337160"/>
            <a:ext cx="3702208" cy="2869500"/>
            <a:chOff x="7269225" y="36075278"/>
            <a:chExt cx="4145535" cy="3559302"/>
          </a:xfrm>
        </p:grpSpPr>
        <p:sp>
          <p:nvSpPr>
            <p:cNvPr id="35" name="Rectangle 34">
              <a:extLst>
                <a:ext uri="{FF2B5EF4-FFF2-40B4-BE49-F238E27FC236}">
                  <a16:creationId xmlns:a16="http://schemas.microsoft.com/office/drawing/2014/main" id="{6B94E94F-F9A3-D08C-BF98-3DE0938E9CD5}"/>
                </a:ext>
              </a:extLst>
            </p:cNvPr>
            <p:cNvSpPr/>
            <p:nvPr/>
          </p:nvSpPr>
          <p:spPr>
            <a:xfrm>
              <a:off x="7269225" y="36075278"/>
              <a:ext cx="4145535"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a:extLst>
                <a:ext uri="{FF2B5EF4-FFF2-40B4-BE49-F238E27FC236}">
                  <a16:creationId xmlns:a16="http://schemas.microsoft.com/office/drawing/2014/main" id="{AF8EEC65-B46B-48AA-814C-8D736DA11088}"/>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3266" t="13553" r="7530" b="5734"/>
            <a:stretch/>
          </p:blipFill>
          <p:spPr>
            <a:xfrm>
              <a:off x="7303644" y="36122104"/>
              <a:ext cx="4050156" cy="3465650"/>
            </a:xfrm>
            <a:prstGeom prst="rect">
              <a:avLst/>
            </a:prstGeom>
          </p:spPr>
        </p:pic>
      </p:grpSp>
      <p:grpSp>
        <p:nvGrpSpPr>
          <p:cNvPr id="41" name="Group 40">
            <a:extLst>
              <a:ext uri="{FF2B5EF4-FFF2-40B4-BE49-F238E27FC236}">
                <a16:creationId xmlns:a16="http://schemas.microsoft.com/office/drawing/2014/main" id="{F0BD21ED-B680-CE5A-E170-2B7D61B85B6E}"/>
              </a:ext>
            </a:extLst>
          </p:cNvPr>
          <p:cNvGrpSpPr/>
          <p:nvPr/>
        </p:nvGrpSpPr>
        <p:grpSpPr>
          <a:xfrm>
            <a:off x="282517" y="35358325"/>
            <a:ext cx="3346260" cy="2831750"/>
            <a:chOff x="8687311" y="36075278"/>
            <a:chExt cx="4323305" cy="3798202"/>
          </a:xfrm>
        </p:grpSpPr>
        <p:sp>
          <p:nvSpPr>
            <p:cNvPr id="40" name="Rectangle 39">
              <a:extLst>
                <a:ext uri="{FF2B5EF4-FFF2-40B4-BE49-F238E27FC236}">
                  <a16:creationId xmlns:a16="http://schemas.microsoft.com/office/drawing/2014/main" id="{D8F802D0-4938-10BD-F466-C43B77BE22A9}"/>
                </a:ext>
              </a:extLst>
            </p:cNvPr>
            <p:cNvSpPr/>
            <p:nvPr/>
          </p:nvSpPr>
          <p:spPr>
            <a:xfrm>
              <a:off x="8687311" y="36075278"/>
              <a:ext cx="4323305" cy="37982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a:extLst>
                <a:ext uri="{FF2B5EF4-FFF2-40B4-BE49-F238E27FC236}">
                  <a16:creationId xmlns:a16="http://schemas.microsoft.com/office/drawing/2014/main" id="{0BE5C6DB-7338-4779-E0E4-161CAF563B17}"/>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t="10281" r="5739" b="6172"/>
            <a:stretch/>
          </p:blipFill>
          <p:spPr>
            <a:xfrm>
              <a:off x="8768015" y="36153061"/>
              <a:ext cx="4139035" cy="3668500"/>
            </a:xfrm>
            <a:prstGeom prst="rect">
              <a:avLst/>
            </a:prstGeom>
          </p:spPr>
        </p:pic>
      </p:grpSp>
      <p:grpSp>
        <p:nvGrpSpPr>
          <p:cNvPr id="55" name="Group 54">
            <a:extLst>
              <a:ext uri="{FF2B5EF4-FFF2-40B4-BE49-F238E27FC236}">
                <a16:creationId xmlns:a16="http://schemas.microsoft.com/office/drawing/2014/main" id="{CBE4835E-9F7B-AC92-FA32-11241F0CB7F6}"/>
              </a:ext>
            </a:extLst>
          </p:cNvPr>
          <p:cNvGrpSpPr/>
          <p:nvPr/>
        </p:nvGrpSpPr>
        <p:grpSpPr>
          <a:xfrm>
            <a:off x="7183715" y="38287819"/>
            <a:ext cx="3629588" cy="3035346"/>
            <a:chOff x="5537290" y="36284482"/>
            <a:chExt cx="4145534" cy="3561440"/>
          </a:xfrm>
        </p:grpSpPr>
        <p:sp>
          <p:nvSpPr>
            <p:cNvPr id="54" name="Rectangle 53">
              <a:extLst>
                <a:ext uri="{FF2B5EF4-FFF2-40B4-BE49-F238E27FC236}">
                  <a16:creationId xmlns:a16="http://schemas.microsoft.com/office/drawing/2014/main" id="{9A783D77-A646-64A9-3CF4-F0F36FA52148}"/>
                </a:ext>
              </a:extLst>
            </p:cNvPr>
            <p:cNvSpPr/>
            <p:nvPr/>
          </p:nvSpPr>
          <p:spPr>
            <a:xfrm>
              <a:off x="5537290" y="36284482"/>
              <a:ext cx="4145534" cy="35614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a:extLst>
                <a:ext uri="{FF2B5EF4-FFF2-40B4-BE49-F238E27FC236}">
                  <a16:creationId xmlns:a16="http://schemas.microsoft.com/office/drawing/2014/main" id="{5CBE0AF2-73A1-CD4D-FDB0-34E233F13692}"/>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1719" t="11210" r="7039" b="6601"/>
            <a:stretch/>
          </p:blipFill>
          <p:spPr>
            <a:xfrm>
              <a:off x="5626186" y="36310118"/>
              <a:ext cx="3974009" cy="3459586"/>
            </a:xfrm>
            <a:prstGeom prst="rect">
              <a:avLst/>
            </a:prstGeom>
          </p:spPr>
        </p:pic>
      </p:grpSp>
      <p:grpSp>
        <p:nvGrpSpPr>
          <p:cNvPr id="80" name="Group 79">
            <a:extLst>
              <a:ext uri="{FF2B5EF4-FFF2-40B4-BE49-F238E27FC236}">
                <a16:creationId xmlns:a16="http://schemas.microsoft.com/office/drawing/2014/main" id="{27ACA9D2-233D-9AE1-EF0A-1A7EFFABDEBB}"/>
              </a:ext>
            </a:extLst>
          </p:cNvPr>
          <p:cNvGrpSpPr/>
          <p:nvPr/>
        </p:nvGrpSpPr>
        <p:grpSpPr>
          <a:xfrm>
            <a:off x="3683777" y="35337160"/>
            <a:ext cx="3390870" cy="2869501"/>
            <a:chOff x="9303293" y="35279635"/>
            <a:chExt cx="4306213" cy="3775909"/>
          </a:xfrm>
        </p:grpSpPr>
        <p:sp>
          <p:nvSpPr>
            <p:cNvPr id="79" name="Rectangle 78">
              <a:extLst>
                <a:ext uri="{FF2B5EF4-FFF2-40B4-BE49-F238E27FC236}">
                  <a16:creationId xmlns:a16="http://schemas.microsoft.com/office/drawing/2014/main" id="{3ABCC5A9-019A-270C-B0DB-1BD4F31B3654}"/>
                </a:ext>
              </a:extLst>
            </p:cNvPr>
            <p:cNvSpPr/>
            <p:nvPr/>
          </p:nvSpPr>
          <p:spPr>
            <a:xfrm>
              <a:off x="9303293" y="35279635"/>
              <a:ext cx="4306213" cy="3775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Graphic 73">
              <a:extLst>
                <a:ext uri="{FF2B5EF4-FFF2-40B4-BE49-F238E27FC236}">
                  <a16:creationId xmlns:a16="http://schemas.microsoft.com/office/drawing/2014/main" id="{E55F7E67-26A7-7788-FF94-99521E9BD8AC}"/>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l="877" t="11377" r="4713" b="6108"/>
            <a:stretch/>
          </p:blipFill>
          <p:spPr>
            <a:xfrm>
              <a:off x="9383631" y="35329852"/>
              <a:ext cx="4145536" cy="3623242"/>
            </a:xfrm>
            <a:prstGeom prst="rect">
              <a:avLst/>
            </a:prstGeom>
          </p:spPr>
        </p:pic>
      </p:grpSp>
      <p:grpSp>
        <p:nvGrpSpPr>
          <p:cNvPr id="84" name="Group 83">
            <a:extLst>
              <a:ext uri="{FF2B5EF4-FFF2-40B4-BE49-F238E27FC236}">
                <a16:creationId xmlns:a16="http://schemas.microsoft.com/office/drawing/2014/main" id="{E7A63FF4-D470-12CA-4B77-CCDF2AEE57A6}"/>
              </a:ext>
            </a:extLst>
          </p:cNvPr>
          <p:cNvGrpSpPr/>
          <p:nvPr/>
        </p:nvGrpSpPr>
        <p:grpSpPr>
          <a:xfrm>
            <a:off x="3751285" y="38288418"/>
            <a:ext cx="3403284" cy="3035346"/>
            <a:chOff x="4260935" y="39322439"/>
            <a:chExt cx="3990754" cy="3752009"/>
          </a:xfrm>
        </p:grpSpPr>
        <p:sp>
          <p:nvSpPr>
            <p:cNvPr id="83" name="Rectangle 82">
              <a:extLst>
                <a:ext uri="{FF2B5EF4-FFF2-40B4-BE49-F238E27FC236}">
                  <a16:creationId xmlns:a16="http://schemas.microsoft.com/office/drawing/2014/main" id="{2F638DFC-8913-17A1-D6CF-AD29C8944DD7}"/>
                </a:ext>
              </a:extLst>
            </p:cNvPr>
            <p:cNvSpPr/>
            <p:nvPr/>
          </p:nvSpPr>
          <p:spPr>
            <a:xfrm>
              <a:off x="4260935" y="39322439"/>
              <a:ext cx="3990754" cy="375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2" name="Graphic 81">
              <a:extLst>
                <a:ext uri="{FF2B5EF4-FFF2-40B4-BE49-F238E27FC236}">
                  <a16:creationId xmlns:a16="http://schemas.microsoft.com/office/drawing/2014/main" id="{31406C75-3FE4-4A5A-2980-29DE4E3A8E77}"/>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t="10228" r="6213" b="7677"/>
            <a:stretch/>
          </p:blipFill>
          <p:spPr>
            <a:xfrm>
              <a:off x="4351821" y="39369904"/>
              <a:ext cx="3805538" cy="3604796"/>
            </a:xfrm>
            <a:prstGeom prst="rect">
              <a:avLst/>
            </a:prstGeom>
          </p:spPr>
        </p:pic>
      </p:grpSp>
      <p:grpSp>
        <p:nvGrpSpPr>
          <p:cNvPr id="99" name="Group 98">
            <a:extLst>
              <a:ext uri="{FF2B5EF4-FFF2-40B4-BE49-F238E27FC236}">
                <a16:creationId xmlns:a16="http://schemas.microsoft.com/office/drawing/2014/main" id="{A321C1C0-541A-480D-5FF0-AEB9F2F72A38}"/>
              </a:ext>
            </a:extLst>
          </p:cNvPr>
          <p:cNvGrpSpPr/>
          <p:nvPr/>
        </p:nvGrpSpPr>
        <p:grpSpPr>
          <a:xfrm>
            <a:off x="8947233" y="29120616"/>
            <a:ext cx="5759368" cy="3456967"/>
            <a:chOff x="9104436" y="29839451"/>
            <a:chExt cx="4883014" cy="3551389"/>
          </a:xfrm>
        </p:grpSpPr>
        <p:pic>
          <p:nvPicPr>
            <p:cNvPr id="10" name="Picture 9">
              <a:extLst>
                <a:ext uri="{FF2B5EF4-FFF2-40B4-BE49-F238E27FC236}">
                  <a16:creationId xmlns:a16="http://schemas.microsoft.com/office/drawing/2014/main" id="{A78A712F-0FBB-4ADA-14FA-497E4379F37E}"/>
                </a:ext>
              </a:extLst>
            </p:cNvPr>
            <p:cNvPicPr>
              <a:picLocks noChangeAspect="1"/>
            </p:cNvPicPr>
            <p:nvPr/>
          </p:nvPicPr>
          <p:blipFill>
            <a:blip r:embed="rId31"/>
            <a:stretch>
              <a:fillRect/>
            </a:stretch>
          </p:blipFill>
          <p:spPr>
            <a:xfrm>
              <a:off x="10077230" y="29839451"/>
              <a:ext cx="3910220" cy="3059295"/>
            </a:xfrm>
            <a:prstGeom prst="rect">
              <a:avLst/>
            </a:prstGeom>
            <a:ln w="38100">
              <a:solidFill>
                <a:schemeClr val="accent4">
                  <a:lumMod val="75000"/>
                </a:schemeClr>
              </a:solidFill>
            </a:ln>
          </p:spPr>
        </p:pic>
        <p:cxnSp>
          <p:nvCxnSpPr>
            <p:cNvPr id="93" name="Straight Connector 92">
              <a:extLst>
                <a:ext uri="{FF2B5EF4-FFF2-40B4-BE49-F238E27FC236}">
                  <a16:creationId xmlns:a16="http://schemas.microsoft.com/office/drawing/2014/main" id="{1807F979-2181-C936-1FB4-360FF0D48DE1}"/>
                </a:ext>
              </a:extLst>
            </p:cNvPr>
            <p:cNvCxnSpPr>
              <a:endCxn id="10" idx="2"/>
            </p:cNvCxnSpPr>
            <p:nvPr/>
          </p:nvCxnSpPr>
          <p:spPr>
            <a:xfrm flipV="1">
              <a:off x="9104436" y="31369099"/>
              <a:ext cx="972794" cy="2021741"/>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F14F0DD-0044-8166-856E-6FEE2D1FDB2E}"/>
                </a:ext>
              </a:extLst>
            </p:cNvPr>
            <p:cNvCxnSpPr>
              <a:endCxn id="10" idx="4"/>
            </p:cNvCxnSpPr>
            <p:nvPr/>
          </p:nvCxnSpPr>
          <p:spPr>
            <a:xfrm flipV="1">
              <a:off x="9104436" y="32898746"/>
              <a:ext cx="2927904" cy="492094"/>
            </a:xfrm>
            <a:prstGeom prst="line">
              <a:avLst/>
            </a:prstGeom>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E051935C-730E-AC6A-00F0-4159956D0BA5}"/>
              </a:ext>
            </a:extLst>
          </p:cNvPr>
          <p:cNvGrpSpPr/>
          <p:nvPr/>
        </p:nvGrpSpPr>
        <p:grpSpPr>
          <a:xfrm>
            <a:off x="15161039" y="24147686"/>
            <a:ext cx="8486437" cy="4125112"/>
            <a:chOff x="14761229" y="24147685"/>
            <a:chExt cx="8886247" cy="4260665"/>
          </a:xfrm>
        </p:grpSpPr>
        <p:sp>
          <p:nvSpPr>
            <p:cNvPr id="110" name="Rectangle 109">
              <a:extLst>
                <a:ext uri="{FF2B5EF4-FFF2-40B4-BE49-F238E27FC236}">
                  <a16:creationId xmlns:a16="http://schemas.microsoft.com/office/drawing/2014/main" id="{E63BA1F3-3441-75B8-E771-6C4504EFE3FF}"/>
                </a:ext>
              </a:extLst>
            </p:cNvPr>
            <p:cNvSpPr/>
            <p:nvPr/>
          </p:nvSpPr>
          <p:spPr>
            <a:xfrm>
              <a:off x="14761229" y="24147685"/>
              <a:ext cx="8886247" cy="4260665"/>
            </a:xfrm>
            <a:prstGeom prst="rect">
              <a:avLst/>
            </a:prstGeom>
            <a:solidFill>
              <a:srgbClr val="FF7D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 name="Graphic 102">
              <a:extLst>
                <a:ext uri="{FF2B5EF4-FFF2-40B4-BE49-F238E27FC236}">
                  <a16:creationId xmlns:a16="http://schemas.microsoft.com/office/drawing/2014/main" id="{0A6EBA19-85E0-3A8C-FDA0-7BF5A4DD30A6}"/>
                </a:ext>
              </a:extLst>
            </p:cNvPr>
            <p:cNvPicPr>
              <a:picLocks noChangeAspect="1"/>
            </p:cNvPicPr>
            <p:nvPr/>
          </p:nvPicPr>
          <p:blipFill rotWithShape="1">
            <a:blip r:embed="rId32">
              <a:extLst>
                <a:ext uri="{96DAC541-7B7A-43D3-8B79-37D633B846F1}">
                  <asvg:svgBlip xmlns:asvg="http://schemas.microsoft.com/office/drawing/2016/SVG/main" r:embed="rId33"/>
                </a:ext>
              </a:extLst>
            </a:blip>
            <a:srcRect t="7678"/>
            <a:stretch/>
          </p:blipFill>
          <p:spPr>
            <a:xfrm>
              <a:off x="14865763" y="24198590"/>
              <a:ext cx="4509232" cy="4135699"/>
            </a:xfrm>
            <a:prstGeom prst="rect">
              <a:avLst/>
            </a:prstGeom>
          </p:spPr>
        </p:pic>
        <p:pic>
          <p:nvPicPr>
            <p:cNvPr id="109" name="Graphic 108">
              <a:extLst>
                <a:ext uri="{FF2B5EF4-FFF2-40B4-BE49-F238E27FC236}">
                  <a16:creationId xmlns:a16="http://schemas.microsoft.com/office/drawing/2014/main" id="{E930D7CF-87F1-07F2-04EA-F7A2F62B4BD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447313" y="24189569"/>
              <a:ext cx="4159002" cy="4159002"/>
            </a:xfrm>
            <a:prstGeom prst="rect">
              <a:avLst/>
            </a:prstGeom>
          </p:spPr>
        </p:pic>
      </p:grpSp>
      <p:grpSp>
        <p:nvGrpSpPr>
          <p:cNvPr id="69" name="Group 68">
            <a:extLst>
              <a:ext uri="{FF2B5EF4-FFF2-40B4-BE49-F238E27FC236}">
                <a16:creationId xmlns:a16="http://schemas.microsoft.com/office/drawing/2014/main" id="{6EB589B1-8CF1-79DD-176B-D0E032BE632B}"/>
              </a:ext>
            </a:extLst>
          </p:cNvPr>
          <p:cNvGrpSpPr/>
          <p:nvPr/>
        </p:nvGrpSpPr>
        <p:grpSpPr>
          <a:xfrm>
            <a:off x="23796923" y="24186918"/>
            <a:ext cx="8927786" cy="6443655"/>
            <a:chOff x="23770882" y="24186918"/>
            <a:chExt cx="8953827" cy="6538477"/>
          </a:xfrm>
        </p:grpSpPr>
        <p:sp>
          <p:nvSpPr>
            <p:cNvPr id="4" name="Rectangle 3">
              <a:extLst>
                <a:ext uri="{FF2B5EF4-FFF2-40B4-BE49-F238E27FC236}">
                  <a16:creationId xmlns:a16="http://schemas.microsoft.com/office/drawing/2014/main" id="{9F824AFE-F48C-22B8-9389-25FFEDDD24C1}"/>
                </a:ext>
              </a:extLst>
            </p:cNvPr>
            <p:cNvSpPr/>
            <p:nvPr/>
          </p:nvSpPr>
          <p:spPr>
            <a:xfrm>
              <a:off x="23770882" y="24186918"/>
              <a:ext cx="8953827" cy="65384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36"/>
            <a:stretch>
              <a:fillRect/>
            </a:stretch>
          </p:blipFill>
          <p:spPr>
            <a:xfrm>
              <a:off x="23848793" y="28560911"/>
              <a:ext cx="8798003" cy="2121080"/>
            </a:xfrm>
            <a:prstGeom prst="rect">
              <a:avLst/>
            </a:prstGeom>
            <a:ln w="28575">
              <a:solidFill>
                <a:schemeClr val="accent1">
                  <a:lumMod val="75000"/>
                </a:schemeClr>
              </a:solidFill>
            </a:ln>
          </p:spPr>
        </p:pic>
        <p:pic>
          <p:nvPicPr>
            <p:cNvPr id="9" name="Graphic 8">
              <a:extLst>
                <a:ext uri="{FF2B5EF4-FFF2-40B4-BE49-F238E27FC236}">
                  <a16:creationId xmlns:a16="http://schemas.microsoft.com/office/drawing/2014/main" id="{60AAA187-EFC4-BBD4-1FB6-FBB286FE7ACD}"/>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3865714" y="24290133"/>
              <a:ext cx="4293254" cy="4165465"/>
            </a:xfrm>
            <a:prstGeom prst="rect">
              <a:avLst/>
            </a:prstGeom>
          </p:spPr>
        </p:pic>
        <p:pic>
          <p:nvPicPr>
            <p:cNvPr id="33" name="Graphic 32">
              <a:extLst>
                <a:ext uri="{FF2B5EF4-FFF2-40B4-BE49-F238E27FC236}">
                  <a16:creationId xmlns:a16="http://schemas.microsoft.com/office/drawing/2014/main" id="{4850117C-B877-74F8-F918-C584F17E93FD}"/>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8247794" y="24290133"/>
              <a:ext cx="4388089" cy="4160605"/>
            </a:xfrm>
            <a:prstGeom prst="rect">
              <a:avLst/>
            </a:prstGeom>
          </p:spPr>
        </p:pic>
      </p:grpSp>
      <p:grpSp>
        <p:nvGrpSpPr>
          <p:cNvPr id="101" name="Group 100">
            <a:extLst>
              <a:ext uri="{FF2B5EF4-FFF2-40B4-BE49-F238E27FC236}">
                <a16:creationId xmlns:a16="http://schemas.microsoft.com/office/drawing/2014/main" id="{0DC6690D-218C-5509-B3E5-E53B4C110DFD}"/>
              </a:ext>
            </a:extLst>
          </p:cNvPr>
          <p:cNvGrpSpPr/>
          <p:nvPr/>
        </p:nvGrpSpPr>
        <p:grpSpPr>
          <a:xfrm>
            <a:off x="15161039" y="28351071"/>
            <a:ext cx="8446585" cy="6142267"/>
            <a:chOff x="14761229" y="28472914"/>
            <a:chExt cx="8845086" cy="6432053"/>
          </a:xfrm>
        </p:grpSpPr>
        <p:sp>
          <p:nvSpPr>
            <p:cNvPr id="81" name="Rectangle 80">
              <a:extLst>
                <a:ext uri="{FF2B5EF4-FFF2-40B4-BE49-F238E27FC236}">
                  <a16:creationId xmlns:a16="http://schemas.microsoft.com/office/drawing/2014/main" id="{DABEDA99-FB6D-B433-5CCE-6DB653C05A96}"/>
                </a:ext>
              </a:extLst>
            </p:cNvPr>
            <p:cNvSpPr/>
            <p:nvPr/>
          </p:nvSpPr>
          <p:spPr>
            <a:xfrm>
              <a:off x="14761229" y="28472914"/>
              <a:ext cx="8845086" cy="6432053"/>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41"/>
            <a:stretch>
              <a:fillRect/>
            </a:stretch>
          </p:blipFill>
          <p:spPr>
            <a:xfrm>
              <a:off x="14795910" y="32961275"/>
              <a:ext cx="8788296" cy="1927870"/>
            </a:xfrm>
            <a:prstGeom prst="rect">
              <a:avLst/>
            </a:prstGeom>
            <a:ln w="28575">
              <a:solidFill>
                <a:schemeClr val="accent4">
                  <a:lumMod val="75000"/>
                </a:schemeClr>
              </a:solidFill>
            </a:ln>
          </p:spPr>
        </p:pic>
        <p:pic>
          <p:nvPicPr>
            <p:cNvPr id="86" name="Graphic 85">
              <a:extLst>
                <a:ext uri="{FF2B5EF4-FFF2-40B4-BE49-F238E27FC236}">
                  <a16:creationId xmlns:a16="http://schemas.microsoft.com/office/drawing/2014/main" id="{BDA107CA-FFB1-1D84-8C19-467DE1B71D5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9446953" y="28524607"/>
              <a:ext cx="4075148" cy="4339862"/>
            </a:xfrm>
            <a:prstGeom prst="rect">
              <a:avLst/>
            </a:prstGeom>
          </p:spPr>
        </p:pic>
        <p:pic>
          <p:nvPicPr>
            <p:cNvPr id="96" name="Graphic 95">
              <a:extLst>
                <a:ext uri="{FF2B5EF4-FFF2-40B4-BE49-F238E27FC236}">
                  <a16:creationId xmlns:a16="http://schemas.microsoft.com/office/drawing/2014/main" id="{D7AE5B8B-3BCE-266D-2572-009474E3BF84}"/>
                </a:ext>
              </a:extLst>
            </p:cNvPr>
            <p:cNvPicPr>
              <a:picLocks noChangeAspect="1"/>
            </p:cNvPicPr>
            <p:nvPr/>
          </p:nvPicPr>
          <p:blipFill rotWithShape="1">
            <a:blip r:embed="rId44">
              <a:extLst>
                <a:ext uri="{96DAC541-7B7A-43D3-8B79-37D633B846F1}">
                  <asvg:svgBlip xmlns:asvg="http://schemas.microsoft.com/office/drawing/2016/SVG/main" r:embed="rId45"/>
                </a:ext>
              </a:extLst>
            </a:blip>
            <a:srcRect t="8372" r="4552"/>
            <a:stretch/>
          </p:blipFill>
          <p:spPr>
            <a:xfrm>
              <a:off x="14865763" y="28524607"/>
              <a:ext cx="4509232" cy="4328776"/>
            </a:xfrm>
            <a:prstGeom prst="rect">
              <a:avLst/>
            </a:prstGeom>
          </p:spPr>
        </p:pic>
      </p:grpSp>
      <p:grpSp>
        <p:nvGrpSpPr>
          <p:cNvPr id="126" name="Group 125">
            <a:extLst>
              <a:ext uri="{FF2B5EF4-FFF2-40B4-BE49-F238E27FC236}">
                <a16:creationId xmlns:a16="http://schemas.microsoft.com/office/drawing/2014/main" id="{21A33DCD-6D5B-084A-C701-F186D0B9C2CF}"/>
              </a:ext>
            </a:extLst>
          </p:cNvPr>
          <p:cNvGrpSpPr/>
          <p:nvPr/>
        </p:nvGrpSpPr>
        <p:grpSpPr>
          <a:xfrm>
            <a:off x="23770882" y="30787304"/>
            <a:ext cx="8953826" cy="6377910"/>
            <a:chOff x="23770882" y="30787304"/>
            <a:chExt cx="8953826" cy="6377910"/>
          </a:xfrm>
        </p:grpSpPr>
        <p:sp>
          <p:nvSpPr>
            <p:cNvPr id="121" name="Rectangle 120">
              <a:extLst>
                <a:ext uri="{FF2B5EF4-FFF2-40B4-BE49-F238E27FC236}">
                  <a16:creationId xmlns:a16="http://schemas.microsoft.com/office/drawing/2014/main" id="{279838A4-AFB1-EB8D-CB98-3DEF38F8D2C2}"/>
                </a:ext>
              </a:extLst>
            </p:cNvPr>
            <p:cNvSpPr/>
            <p:nvPr/>
          </p:nvSpPr>
          <p:spPr>
            <a:xfrm>
              <a:off x="23770882" y="30787304"/>
              <a:ext cx="8953826" cy="637791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46"/>
            <a:stretch>
              <a:fillRect/>
            </a:stretch>
          </p:blipFill>
          <p:spPr>
            <a:xfrm>
              <a:off x="23817623" y="35210095"/>
              <a:ext cx="8818260" cy="1895619"/>
            </a:xfrm>
            <a:prstGeom prst="rect">
              <a:avLst/>
            </a:prstGeom>
            <a:ln w="28575">
              <a:solidFill>
                <a:srgbClr val="92D050"/>
              </a:solidFill>
            </a:ln>
          </p:spPr>
        </p:pic>
        <p:sp>
          <p:nvSpPr>
            <p:cNvPr id="13" name="TextBox 12">
              <a:extLst>
                <a:ext uri="{FF2B5EF4-FFF2-40B4-BE49-F238E27FC236}">
                  <a16:creationId xmlns:a16="http://schemas.microsoft.com/office/drawing/2014/main" id="{49A522B4-1B34-825C-AEA3-B2B152DD1794}"/>
                </a:ext>
              </a:extLst>
            </p:cNvPr>
            <p:cNvSpPr txBox="1"/>
            <p:nvPr/>
          </p:nvSpPr>
          <p:spPr>
            <a:xfrm>
              <a:off x="25591484" y="34904967"/>
              <a:ext cx="5995429" cy="276999"/>
            </a:xfrm>
            <a:prstGeom prst="rect">
              <a:avLst/>
            </a:prstGeom>
            <a:noFill/>
          </p:spPr>
          <p:txBody>
            <a:bodyPr wrap="square" rtlCol="0">
              <a:spAutoFit/>
            </a:bodyPr>
            <a:lstStyle/>
            <a:p>
              <a:r>
                <a:rPr lang="en-IN" sz="1200" b="1" dirty="0">
                  <a:solidFill>
                    <a:schemeClr val="bg1"/>
                  </a:solidFill>
                </a:rPr>
                <a:t>*Looping from starting state upon reaching -10 reward, simulating apoptosis</a:t>
              </a:r>
            </a:p>
          </p:txBody>
        </p:sp>
        <p:pic>
          <p:nvPicPr>
            <p:cNvPr id="123" name="Graphic 122">
              <a:extLst>
                <a:ext uri="{FF2B5EF4-FFF2-40B4-BE49-F238E27FC236}">
                  <a16:creationId xmlns:a16="http://schemas.microsoft.com/office/drawing/2014/main" id="{7C364086-883E-7F8A-5EF1-8D652635421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8269930" y="30861275"/>
              <a:ext cx="4320169" cy="4089989"/>
            </a:xfrm>
            <a:prstGeom prst="rect">
              <a:avLst/>
            </a:prstGeom>
          </p:spPr>
        </p:pic>
        <p:pic>
          <p:nvPicPr>
            <p:cNvPr id="125" name="Graphic 124">
              <a:extLst>
                <a:ext uri="{FF2B5EF4-FFF2-40B4-BE49-F238E27FC236}">
                  <a16:creationId xmlns:a16="http://schemas.microsoft.com/office/drawing/2014/main" id="{4C463BB4-B56B-7FF8-3D09-CB047B2953DC}"/>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t="6822" r="4118"/>
            <a:stretch/>
          </p:blipFill>
          <p:spPr>
            <a:xfrm>
              <a:off x="23823071" y="30866519"/>
              <a:ext cx="4320169" cy="4084746"/>
            </a:xfrm>
            <a:prstGeom prst="rect">
              <a:avLst/>
            </a:prstGeom>
          </p:spPr>
        </p:pic>
      </p:grpSp>
      <p:grpSp>
        <p:nvGrpSpPr>
          <p:cNvPr id="152" name="Group 151">
            <a:extLst>
              <a:ext uri="{FF2B5EF4-FFF2-40B4-BE49-F238E27FC236}">
                <a16:creationId xmlns:a16="http://schemas.microsoft.com/office/drawing/2014/main" id="{082CE224-A561-7088-EFB3-021AAB205989}"/>
              </a:ext>
            </a:extLst>
          </p:cNvPr>
          <p:cNvGrpSpPr/>
          <p:nvPr/>
        </p:nvGrpSpPr>
        <p:grpSpPr>
          <a:xfrm>
            <a:off x="11049639" y="35837895"/>
            <a:ext cx="12538446" cy="4036533"/>
            <a:chOff x="11048066" y="36138067"/>
            <a:chExt cx="12538446" cy="4036533"/>
          </a:xfrm>
        </p:grpSpPr>
        <p:sp>
          <p:nvSpPr>
            <p:cNvPr id="138" name="Rectangle 137">
              <a:extLst>
                <a:ext uri="{FF2B5EF4-FFF2-40B4-BE49-F238E27FC236}">
                  <a16:creationId xmlns:a16="http://schemas.microsoft.com/office/drawing/2014/main" id="{771C15EF-2497-7CC0-A7C4-780618C206EE}"/>
                </a:ext>
              </a:extLst>
            </p:cNvPr>
            <p:cNvSpPr/>
            <p:nvPr/>
          </p:nvSpPr>
          <p:spPr>
            <a:xfrm>
              <a:off x="11048066" y="36138067"/>
              <a:ext cx="12538446" cy="4036533"/>
            </a:xfrm>
            <a:prstGeom prst="rect">
              <a:avLst/>
            </a:prstGeom>
            <a:solidFill>
              <a:srgbClr val="D5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0" name="Graphic 139">
              <a:extLst>
                <a:ext uri="{FF2B5EF4-FFF2-40B4-BE49-F238E27FC236}">
                  <a16:creationId xmlns:a16="http://schemas.microsoft.com/office/drawing/2014/main" id="{680EC47A-AF45-DDC0-0C9C-23D3D32B0D38}"/>
                </a:ext>
              </a:extLst>
            </p:cNvPr>
            <p:cNvPicPr>
              <a:picLocks noChangeAspect="1"/>
            </p:cNvPicPr>
            <p:nvPr/>
          </p:nvPicPr>
          <p:blipFill rotWithShape="1">
            <a:blip r:embed="rId51">
              <a:extLst>
                <a:ext uri="{96DAC541-7B7A-43D3-8B79-37D633B846F1}">
                  <asvg:svgBlip xmlns:asvg="http://schemas.microsoft.com/office/drawing/2016/SVG/main" r:embed="rId52"/>
                </a:ext>
              </a:extLst>
            </a:blip>
            <a:srcRect t="8028"/>
            <a:stretch/>
          </p:blipFill>
          <p:spPr>
            <a:xfrm>
              <a:off x="11132206" y="36244623"/>
              <a:ext cx="4138669" cy="3806421"/>
            </a:xfrm>
            <a:prstGeom prst="rect">
              <a:avLst/>
            </a:prstGeom>
          </p:spPr>
        </p:pic>
        <p:pic>
          <p:nvPicPr>
            <p:cNvPr id="142" name="Graphic 141">
              <a:extLst>
                <a:ext uri="{FF2B5EF4-FFF2-40B4-BE49-F238E27FC236}">
                  <a16:creationId xmlns:a16="http://schemas.microsoft.com/office/drawing/2014/main" id="{B3AADFB0-2482-713B-3F45-6272F054B402}"/>
                </a:ext>
              </a:extLst>
            </p:cNvPr>
            <p:cNvPicPr>
              <a:picLocks noChangeAspect="1"/>
            </p:cNvPicPr>
            <p:nvPr/>
          </p:nvPicPr>
          <p:blipFill rotWithShape="1">
            <a:blip r:embed="rId53">
              <a:extLst>
                <a:ext uri="{96DAC541-7B7A-43D3-8B79-37D633B846F1}">
                  <asvg:svgBlip xmlns:asvg="http://schemas.microsoft.com/office/drawing/2016/SVG/main" r:embed="rId54"/>
                </a:ext>
              </a:extLst>
            </a:blip>
            <a:srcRect t="8264"/>
            <a:stretch/>
          </p:blipFill>
          <p:spPr>
            <a:xfrm>
              <a:off x="15359700" y="36244623"/>
              <a:ext cx="4149329" cy="3806421"/>
            </a:xfrm>
            <a:prstGeom prst="rect">
              <a:avLst/>
            </a:prstGeom>
          </p:spPr>
        </p:pic>
        <p:pic>
          <p:nvPicPr>
            <p:cNvPr id="144" name="Graphic 143">
              <a:extLst>
                <a:ext uri="{FF2B5EF4-FFF2-40B4-BE49-F238E27FC236}">
                  <a16:creationId xmlns:a16="http://schemas.microsoft.com/office/drawing/2014/main" id="{23E3FC9C-B6D9-3645-C8DC-EDF4A9690F2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9678292" y="36244623"/>
              <a:ext cx="3738957" cy="3738957"/>
            </a:xfrm>
            <a:prstGeom prst="rect">
              <a:avLst/>
            </a:prstGeom>
          </p:spPr>
        </p:pic>
      </p:grpSp>
      <p:sp>
        <p:nvSpPr>
          <p:cNvPr id="145" name="TextBox 144">
            <a:extLst>
              <a:ext uri="{FF2B5EF4-FFF2-40B4-BE49-F238E27FC236}">
                <a16:creationId xmlns:a16="http://schemas.microsoft.com/office/drawing/2014/main" id="{3AEA9E46-84BD-FF6E-83C8-E706C736213F}"/>
              </a:ext>
            </a:extLst>
          </p:cNvPr>
          <p:cNvSpPr txBox="1"/>
          <p:nvPr/>
        </p:nvSpPr>
        <p:spPr>
          <a:xfrm>
            <a:off x="9925645" y="32353454"/>
            <a:ext cx="5254798" cy="2308324"/>
          </a:xfrm>
          <a:prstGeom prst="rect">
            <a:avLst/>
          </a:prstGeom>
          <a:noFill/>
        </p:spPr>
        <p:txBody>
          <a:bodyPr wrap="square" rtlCol="0">
            <a:spAutoFit/>
          </a:bodyPr>
          <a:lstStyle/>
          <a:p>
            <a:r>
              <a:rPr lang="en-IN" sz="1800" b="1" dirty="0"/>
              <a:t>Figure 7 A </a:t>
            </a:r>
            <a:r>
              <a:rPr lang="en-IN" sz="1800" dirty="0"/>
              <a:t>State DRRTSYTYYNSNTNRYR from simulation </a:t>
            </a:r>
            <a:r>
              <a:rPr lang="en-IN" sz="1800" dirty="0">
                <a:solidFill>
                  <a:srgbClr val="0070C0"/>
                </a:solidFill>
              </a:rPr>
              <a:t>Blue </a:t>
            </a:r>
            <a:r>
              <a:rPr lang="en-IN" sz="1800" dirty="0">
                <a:solidFill>
                  <a:schemeClr val="tx1"/>
                </a:solidFill>
              </a:rPr>
              <a:t>folded improperly aligned with Pembro(shown as </a:t>
            </a:r>
            <a:r>
              <a:rPr lang="en-IN" sz="1800" dirty="0">
                <a:solidFill>
                  <a:srgbClr val="92D050"/>
                </a:solidFill>
              </a:rPr>
              <a:t>green</a:t>
            </a:r>
            <a:r>
              <a:rPr lang="en-IN" sz="1800" dirty="0">
                <a:solidFill>
                  <a:schemeClr val="tx1"/>
                </a:solidFill>
              </a:rPr>
              <a:t>),</a:t>
            </a:r>
            <a:r>
              <a:rPr lang="en-IN" sz="1800" dirty="0"/>
              <a:t> </a:t>
            </a:r>
            <a:r>
              <a:rPr lang="en-IN" sz="1800" b="1" dirty="0"/>
              <a:t>B</a:t>
            </a:r>
            <a:r>
              <a:rPr lang="en-IN" sz="1800" dirty="0"/>
              <a:t>. State SYYYSDTYYNFNTNAWY from simulation </a:t>
            </a:r>
            <a:r>
              <a:rPr lang="en-IN" sz="1800" dirty="0">
                <a:solidFill>
                  <a:schemeClr val="accent4">
                    <a:lumMod val="75000"/>
                  </a:schemeClr>
                </a:solidFill>
              </a:rPr>
              <a:t>Orange</a:t>
            </a:r>
            <a:r>
              <a:rPr lang="en-IN" sz="1800" dirty="0">
                <a:solidFill>
                  <a:srgbClr val="0070C0"/>
                </a:solidFill>
              </a:rPr>
              <a:t> </a:t>
            </a:r>
            <a:r>
              <a:rPr lang="en-IN" sz="1800" dirty="0">
                <a:solidFill>
                  <a:schemeClr val="tx1"/>
                </a:solidFill>
              </a:rPr>
              <a:t>folded properly aligned with Pembro,</a:t>
            </a:r>
            <a:r>
              <a:rPr lang="en-IN" sz="1800" dirty="0"/>
              <a:t> </a:t>
            </a:r>
            <a:r>
              <a:rPr lang="en-IN" sz="1800" b="1" dirty="0"/>
              <a:t>C </a:t>
            </a:r>
            <a:r>
              <a:rPr lang="en-IN" sz="1800" dirty="0"/>
              <a:t>The C-alpha distance plots of state </a:t>
            </a:r>
            <a:r>
              <a:rPr lang="en-IN" sz="1800" b="1" dirty="0"/>
              <a:t>A</a:t>
            </a:r>
            <a:r>
              <a:rPr lang="en-IN" sz="1800" dirty="0"/>
              <a:t> and </a:t>
            </a:r>
            <a:r>
              <a:rPr lang="en-IN" sz="1800" b="1" dirty="0"/>
              <a:t>B</a:t>
            </a:r>
            <a:r>
              <a:rPr lang="en-IN" sz="1800" dirty="0"/>
              <a:t>  </a:t>
            </a:r>
            <a:r>
              <a:rPr lang="en-IN" sz="1800" b="1" dirty="0"/>
              <a:t>a </a:t>
            </a:r>
            <a:r>
              <a:rPr lang="en-IN" sz="1800" dirty="0"/>
              <a:t>intra chain B </a:t>
            </a:r>
            <a:r>
              <a:rPr lang="en-IN" sz="1800" b="1" dirty="0"/>
              <a:t>b </a:t>
            </a:r>
            <a:r>
              <a:rPr lang="en-IN" sz="1800" dirty="0"/>
              <a:t>inter chain A vs chain B </a:t>
            </a:r>
            <a:r>
              <a:rPr lang="en-IN" sz="1800" b="1" dirty="0"/>
              <a:t>c </a:t>
            </a:r>
            <a:r>
              <a:rPr lang="en-IN" sz="1800" dirty="0"/>
              <a:t>inter chain B vs chain C</a:t>
            </a:r>
            <a:r>
              <a:rPr lang="en-IN" sz="1800" b="1" dirty="0"/>
              <a:t> </a:t>
            </a:r>
            <a:r>
              <a:rPr lang="en-IN" sz="1800" dirty="0"/>
              <a:t> </a:t>
            </a:r>
            <a:endParaRPr lang="en-IN" sz="1800" b="1" dirty="0"/>
          </a:p>
        </p:txBody>
      </p:sp>
      <p:sp>
        <p:nvSpPr>
          <p:cNvPr id="146" name="TextBox 145">
            <a:extLst>
              <a:ext uri="{FF2B5EF4-FFF2-40B4-BE49-F238E27FC236}">
                <a16:creationId xmlns:a16="http://schemas.microsoft.com/office/drawing/2014/main" id="{20A102D9-FD92-0AF3-5F0B-27A6A4311C95}"/>
              </a:ext>
            </a:extLst>
          </p:cNvPr>
          <p:cNvSpPr txBox="1"/>
          <p:nvPr/>
        </p:nvSpPr>
        <p:spPr>
          <a:xfrm>
            <a:off x="430959" y="35474595"/>
            <a:ext cx="254841" cy="307777"/>
          </a:xfrm>
          <a:prstGeom prst="rect">
            <a:avLst/>
          </a:prstGeom>
          <a:noFill/>
        </p:spPr>
        <p:txBody>
          <a:bodyPr wrap="square" rtlCol="0">
            <a:spAutoFit/>
          </a:bodyPr>
          <a:lstStyle/>
          <a:p>
            <a:r>
              <a:rPr lang="en-IN" b="1" dirty="0"/>
              <a:t>a</a:t>
            </a:r>
          </a:p>
        </p:txBody>
      </p:sp>
      <p:sp>
        <p:nvSpPr>
          <p:cNvPr id="147" name="TextBox 146">
            <a:extLst>
              <a:ext uri="{FF2B5EF4-FFF2-40B4-BE49-F238E27FC236}">
                <a16:creationId xmlns:a16="http://schemas.microsoft.com/office/drawing/2014/main" id="{D8F80E2D-7832-5407-1F64-1468817052FA}"/>
              </a:ext>
            </a:extLst>
          </p:cNvPr>
          <p:cNvSpPr txBox="1"/>
          <p:nvPr/>
        </p:nvSpPr>
        <p:spPr>
          <a:xfrm>
            <a:off x="3792035" y="35416316"/>
            <a:ext cx="254841" cy="307777"/>
          </a:xfrm>
          <a:prstGeom prst="rect">
            <a:avLst/>
          </a:prstGeom>
          <a:noFill/>
        </p:spPr>
        <p:txBody>
          <a:bodyPr wrap="square" rtlCol="0">
            <a:spAutoFit/>
          </a:bodyPr>
          <a:lstStyle/>
          <a:p>
            <a:r>
              <a:rPr lang="en-IN" b="1" dirty="0"/>
              <a:t>a</a:t>
            </a:r>
          </a:p>
        </p:txBody>
      </p:sp>
      <p:sp>
        <p:nvSpPr>
          <p:cNvPr id="148" name="TextBox 147">
            <a:extLst>
              <a:ext uri="{FF2B5EF4-FFF2-40B4-BE49-F238E27FC236}">
                <a16:creationId xmlns:a16="http://schemas.microsoft.com/office/drawing/2014/main" id="{A2072D21-0FA8-EB60-A13B-71A96B14DBB8}"/>
              </a:ext>
            </a:extLst>
          </p:cNvPr>
          <p:cNvSpPr txBox="1"/>
          <p:nvPr/>
        </p:nvSpPr>
        <p:spPr>
          <a:xfrm>
            <a:off x="252802" y="38287819"/>
            <a:ext cx="254841" cy="307777"/>
          </a:xfrm>
          <a:prstGeom prst="rect">
            <a:avLst/>
          </a:prstGeom>
          <a:noFill/>
        </p:spPr>
        <p:txBody>
          <a:bodyPr wrap="square" rtlCol="0">
            <a:spAutoFit/>
          </a:bodyPr>
          <a:lstStyle/>
          <a:p>
            <a:r>
              <a:rPr lang="en-IN" b="1" dirty="0"/>
              <a:t>b</a:t>
            </a:r>
          </a:p>
        </p:txBody>
      </p:sp>
      <p:sp>
        <p:nvSpPr>
          <p:cNvPr id="149" name="TextBox 148">
            <a:extLst>
              <a:ext uri="{FF2B5EF4-FFF2-40B4-BE49-F238E27FC236}">
                <a16:creationId xmlns:a16="http://schemas.microsoft.com/office/drawing/2014/main" id="{59EFFCD4-302C-0416-D2D1-AF29F75E118C}"/>
              </a:ext>
            </a:extLst>
          </p:cNvPr>
          <p:cNvSpPr txBox="1"/>
          <p:nvPr/>
        </p:nvSpPr>
        <p:spPr>
          <a:xfrm>
            <a:off x="3838146" y="38292078"/>
            <a:ext cx="254841" cy="307777"/>
          </a:xfrm>
          <a:prstGeom prst="rect">
            <a:avLst/>
          </a:prstGeom>
          <a:noFill/>
        </p:spPr>
        <p:txBody>
          <a:bodyPr wrap="square" rtlCol="0">
            <a:spAutoFit/>
          </a:bodyPr>
          <a:lstStyle/>
          <a:p>
            <a:r>
              <a:rPr lang="en-IN" b="1" dirty="0"/>
              <a:t>b</a:t>
            </a:r>
          </a:p>
        </p:txBody>
      </p:sp>
      <p:sp>
        <p:nvSpPr>
          <p:cNvPr id="150" name="TextBox 149">
            <a:extLst>
              <a:ext uri="{FF2B5EF4-FFF2-40B4-BE49-F238E27FC236}">
                <a16:creationId xmlns:a16="http://schemas.microsoft.com/office/drawing/2014/main" id="{3498FBC0-A129-CD9E-C513-BF760A9402EA}"/>
              </a:ext>
            </a:extLst>
          </p:cNvPr>
          <p:cNvSpPr txBox="1"/>
          <p:nvPr/>
        </p:nvSpPr>
        <p:spPr>
          <a:xfrm>
            <a:off x="7303012" y="38333909"/>
            <a:ext cx="254841" cy="307777"/>
          </a:xfrm>
          <a:prstGeom prst="rect">
            <a:avLst/>
          </a:prstGeom>
          <a:noFill/>
        </p:spPr>
        <p:txBody>
          <a:bodyPr wrap="square" rtlCol="0">
            <a:spAutoFit/>
          </a:bodyPr>
          <a:lstStyle/>
          <a:p>
            <a:r>
              <a:rPr lang="en-IN" b="1" dirty="0"/>
              <a:t>c</a:t>
            </a:r>
          </a:p>
        </p:txBody>
      </p:sp>
      <p:sp>
        <p:nvSpPr>
          <p:cNvPr id="151" name="TextBox 150">
            <a:extLst>
              <a:ext uri="{FF2B5EF4-FFF2-40B4-BE49-F238E27FC236}">
                <a16:creationId xmlns:a16="http://schemas.microsoft.com/office/drawing/2014/main" id="{19D024DA-863A-31CD-2CAF-FD67446312F8}"/>
              </a:ext>
            </a:extLst>
          </p:cNvPr>
          <p:cNvSpPr txBox="1"/>
          <p:nvPr/>
        </p:nvSpPr>
        <p:spPr>
          <a:xfrm>
            <a:off x="7179605" y="35363246"/>
            <a:ext cx="254841" cy="307777"/>
          </a:xfrm>
          <a:prstGeom prst="rect">
            <a:avLst/>
          </a:prstGeom>
          <a:noFill/>
        </p:spPr>
        <p:txBody>
          <a:bodyPr wrap="square" rtlCol="0">
            <a:spAutoFit/>
          </a:bodyPr>
          <a:lstStyle/>
          <a:p>
            <a:r>
              <a:rPr lang="en-IN" b="1" dirty="0"/>
              <a:t>c</a:t>
            </a:r>
          </a:p>
        </p:txBody>
      </p:sp>
    </p:spTree>
    <p:extLst>
      <p:ext uri="{BB962C8B-B14F-4D97-AF65-F5344CB8AC3E}">
        <p14:creationId xmlns:p14="http://schemas.microsoft.com/office/powerpoint/2010/main" val="1076391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153" name="Group 152">
            <a:extLst>
              <a:ext uri="{FF2B5EF4-FFF2-40B4-BE49-F238E27FC236}">
                <a16:creationId xmlns:a16="http://schemas.microsoft.com/office/drawing/2014/main" id="{0266DBAC-F7D4-01E7-8B18-3312071CCD6F}"/>
              </a:ext>
            </a:extLst>
          </p:cNvPr>
          <p:cNvGrpSpPr/>
          <p:nvPr/>
        </p:nvGrpSpPr>
        <p:grpSpPr>
          <a:xfrm>
            <a:off x="11097397" y="40121441"/>
            <a:ext cx="12444052" cy="3229054"/>
            <a:chOff x="11098010" y="40418373"/>
            <a:chExt cx="12444052" cy="3229054"/>
          </a:xfrm>
        </p:grpSpPr>
        <p:sp>
          <p:nvSpPr>
            <p:cNvPr id="137" name="Rectangle 136">
              <a:extLst>
                <a:ext uri="{FF2B5EF4-FFF2-40B4-BE49-F238E27FC236}">
                  <a16:creationId xmlns:a16="http://schemas.microsoft.com/office/drawing/2014/main" id="{AA15B3CD-6C6F-5F17-01E2-8BF925F9294D}"/>
                </a:ext>
              </a:extLst>
            </p:cNvPr>
            <p:cNvSpPr/>
            <p:nvPr/>
          </p:nvSpPr>
          <p:spPr>
            <a:xfrm>
              <a:off x="11127726" y="42978407"/>
              <a:ext cx="12414336" cy="66902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Rectangle 134">
              <a:extLst>
                <a:ext uri="{FF2B5EF4-FFF2-40B4-BE49-F238E27FC236}">
                  <a16:creationId xmlns:a16="http://schemas.microsoft.com/office/drawing/2014/main" id="{78C0C2DA-6C40-172D-7864-DF7E54921DA4}"/>
                </a:ext>
              </a:extLst>
            </p:cNvPr>
            <p:cNvSpPr/>
            <p:nvPr/>
          </p:nvSpPr>
          <p:spPr>
            <a:xfrm>
              <a:off x="11112868" y="42154786"/>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133">
              <a:extLst>
                <a:ext uri="{FF2B5EF4-FFF2-40B4-BE49-F238E27FC236}">
                  <a16:creationId xmlns:a16="http://schemas.microsoft.com/office/drawing/2014/main" id="{92E457EA-9793-304C-7A94-2D6ACCE203F1}"/>
                </a:ext>
              </a:extLst>
            </p:cNvPr>
            <p:cNvSpPr/>
            <p:nvPr/>
          </p:nvSpPr>
          <p:spPr>
            <a:xfrm>
              <a:off x="11098010" y="41297395"/>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a:extLst>
                <a:ext uri="{FF2B5EF4-FFF2-40B4-BE49-F238E27FC236}">
                  <a16:creationId xmlns:a16="http://schemas.microsoft.com/office/drawing/2014/main" id="{867DBBE3-B953-641D-7508-7646702CAC0A}"/>
                </a:ext>
              </a:extLst>
            </p:cNvPr>
            <p:cNvSpPr/>
            <p:nvPr/>
          </p:nvSpPr>
          <p:spPr>
            <a:xfrm>
              <a:off x="11112868" y="40418373"/>
              <a:ext cx="12399478"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2" name="Rectangle 131">
            <a:extLst>
              <a:ext uri="{FF2B5EF4-FFF2-40B4-BE49-F238E27FC236}">
                <a16:creationId xmlns:a16="http://schemas.microsoft.com/office/drawing/2014/main" id="{6AEA99DF-9BF4-464F-02B3-5C701632B8BE}"/>
              </a:ext>
            </a:extLst>
          </p:cNvPr>
          <p:cNvSpPr/>
          <p:nvPr/>
        </p:nvSpPr>
        <p:spPr>
          <a:xfrm>
            <a:off x="12807531" y="7806103"/>
            <a:ext cx="8850414" cy="21887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130">
            <a:extLst>
              <a:ext uri="{FF2B5EF4-FFF2-40B4-BE49-F238E27FC236}">
                <a16:creationId xmlns:a16="http://schemas.microsoft.com/office/drawing/2014/main" id="{2027D48A-F1C7-1686-551D-DD7F424F1489}"/>
              </a:ext>
            </a:extLst>
          </p:cNvPr>
          <p:cNvSpPr/>
          <p:nvPr/>
        </p:nvSpPr>
        <p:spPr>
          <a:xfrm>
            <a:off x="12767641" y="7040300"/>
            <a:ext cx="8850414" cy="70813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ectangle 129">
            <a:extLst>
              <a:ext uri="{FF2B5EF4-FFF2-40B4-BE49-F238E27FC236}">
                <a16:creationId xmlns:a16="http://schemas.microsoft.com/office/drawing/2014/main" id="{884D29FA-7F2A-3136-509C-B01049704BC1}"/>
              </a:ext>
            </a:extLst>
          </p:cNvPr>
          <p:cNvSpPr/>
          <p:nvPr/>
        </p:nvSpPr>
        <p:spPr>
          <a:xfrm>
            <a:off x="12767641" y="6244175"/>
            <a:ext cx="8850414" cy="75557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a:extLst>
              <a:ext uri="{FF2B5EF4-FFF2-40B4-BE49-F238E27FC236}">
                <a16:creationId xmlns:a16="http://schemas.microsoft.com/office/drawing/2014/main" id="{3FB6E37B-2DED-31B2-CD67-341C177C84E9}"/>
              </a:ext>
            </a:extLst>
          </p:cNvPr>
          <p:cNvSpPr/>
          <p:nvPr/>
        </p:nvSpPr>
        <p:spPr>
          <a:xfrm>
            <a:off x="326749" y="12900079"/>
            <a:ext cx="11551795" cy="11464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id="{88413285-6770-41E6-1256-8E6B6236817F}"/>
              </a:ext>
            </a:extLst>
          </p:cNvPr>
          <p:cNvSpPr/>
          <p:nvPr/>
        </p:nvSpPr>
        <p:spPr>
          <a:xfrm>
            <a:off x="286901" y="11730528"/>
            <a:ext cx="11591643" cy="887167"/>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8" name="Google Shape;68;p13"/>
          <p:cNvPicPr preferRelativeResize="0"/>
          <p:nvPr/>
        </p:nvPicPr>
        <p:blipFill rotWithShape="1">
          <a:blip r:embed="rId3">
            <a:alphaModFix/>
          </a:blip>
          <a:srcRect/>
          <a:stretch/>
        </p:blipFill>
        <p:spPr>
          <a:xfrm>
            <a:off x="26723074" y="8251204"/>
            <a:ext cx="6083415" cy="7952299"/>
          </a:xfrm>
          <a:prstGeom prst="rect">
            <a:avLst/>
          </a:prstGeom>
          <a:noFill/>
          <a:ln>
            <a:noFill/>
          </a:ln>
        </p:spPr>
      </p:pic>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4"/>
          <a:srcRect b="11119"/>
          <a:stretch/>
        </p:blipFill>
        <p:spPr>
          <a:xfrm>
            <a:off x="19755043" y="16447175"/>
            <a:ext cx="11443734" cy="6373099"/>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5"/>
          <a:stretch>
            <a:fillRect/>
          </a:stretch>
        </p:blipFill>
        <p:spPr>
          <a:xfrm>
            <a:off x="254094" y="18297841"/>
            <a:ext cx="5431398" cy="2072912"/>
          </a:xfrm>
          <a:prstGeom prst="rect">
            <a:avLst/>
          </a:prstGeom>
        </p:spPr>
      </p:pic>
      <p:sp>
        <p:nvSpPr>
          <p:cNvPr id="56" name="Google Shape;56;p13"/>
          <p:cNvSpPr/>
          <p:nvPr/>
        </p:nvSpPr>
        <p:spPr>
          <a:xfrm>
            <a:off x="0" y="1"/>
            <a:ext cx="32918399" cy="5007216"/>
          </a:xfrm>
          <a:prstGeom prst="rect">
            <a:avLst/>
          </a:prstGeom>
          <a:solidFill>
            <a:srgbClr val="00808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a:t>
            </a:r>
            <a:r>
              <a:rPr lang="en-US" sz="3600" i="1" dirty="0">
                <a:solidFill>
                  <a:srgbClr val="FFFFFF"/>
                </a:solidFill>
                <a:latin typeface="Times New Roman"/>
                <a:ea typeface="Times New Roman"/>
                <a:cs typeface="Times New Roman"/>
                <a:sym typeface="Times New Roman"/>
              </a:rPr>
              <a:t> Prof. Subhashini Srinivasan, Dr.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6">
            <a:alphaModFix/>
          </a:blip>
          <a:srcRect l="8166" r="13161"/>
          <a:stretch/>
        </p:blipFill>
        <p:spPr>
          <a:xfrm>
            <a:off x="250818" y="1819878"/>
            <a:ext cx="5950776" cy="2527108"/>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213087" y="5275625"/>
            <a:ext cx="12210546"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359865" y="41567550"/>
            <a:ext cx="10467683" cy="698728"/>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136167" cy="785744"/>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056967" cy="9066000"/>
          </a:xfrm>
          <a:prstGeom prst="rect">
            <a:avLst/>
          </a:prstGeom>
          <a:noFill/>
          <a:ln>
            <a:noFill/>
          </a:ln>
        </p:spPr>
        <p:txBody>
          <a:bodyPr spcFirstLastPara="1" wrap="square" lIns="91425" tIns="91425" rIns="91425" bIns="91425" anchor="t" anchorCtr="0">
            <a:noAutofit/>
          </a:bodyPr>
          <a:lstStyle/>
          <a:p>
            <a:pPr marL="92075" lvl="0" algn="just" rtl="0">
              <a:spcBef>
                <a:spcPts val="0"/>
              </a:spcBef>
              <a:spcAft>
                <a:spcPts val="0"/>
              </a:spcAft>
            </a:pPr>
            <a:r>
              <a:rPr lang="en-IN" sz="2400" dirty="0">
                <a:solidFill>
                  <a:schemeClr val="dk1"/>
                </a:solidFill>
                <a:latin typeface="+mn-lt"/>
              </a:rPr>
              <a:t>Somatic Hypermutations (SHM) are an important part of the affinity maturation (AM) in B-cells. </a:t>
            </a:r>
          </a:p>
          <a:p>
            <a:pPr marL="92075" lvl="0" algn="just" rtl="0">
              <a:spcBef>
                <a:spcPts val="0"/>
              </a:spcBef>
              <a:spcAft>
                <a:spcPts val="0"/>
              </a:spcAft>
            </a:pPr>
            <a:r>
              <a:rPr lang="en-IN" sz="2400" dirty="0">
                <a:solidFill>
                  <a:schemeClr val="dk1"/>
                </a:solidFill>
                <a:latin typeface="+mn-lt"/>
              </a:rPr>
              <a:t>We express the biological process of AM as a Markov decision process (MDP), creating a RL model of SHM. </a:t>
            </a:r>
          </a:p>
          <a:p>
            <a:pPr marL="92075" lvl="0" algn="just" rtl="0">
              <a:spcBef>
                <a:spcPts val="0"/>
              </a:spcBef>
              <a:spcAft>
                <a:spcPts val="0"/>
              </a:spcAft>
            </a:pPr>
            <a:r>
              <a:rPr lang="en-IN" sz="2400" b="1" dirty="0">
                <a:solidFill>
                  <a:schemeClr val="dk1"/>
                </a:solidFill>
                <a:latin typeface="+mn-lt"/>
              </a:rPr>
              <a:t>Model Assumptions</a:t>
            </a:r>
            <a:r>
              <a:rPr lang="en-IN" sz="2400" dirty="0">
                <a:solidFill>
                  <a:schemeClr val="dk1"/>
                </a:solidFill>
                <a:latin typeface="+mn-lt"/>
              </a:rPr>
              <a:t>: </a:t>
            </a:r>
          </a:p>
          <a:p>
            <a:pPr marL="92075" lvl="1" algn="just"/>
            <a:r>
              <a:rPr lang="en-US" sz="2400" dirty="0">
                <a:solidFill>
                  <a:schemeClr val="dk1"/>
                </a:solidFill>
                <a:latin typeface="+mn-lt"/>
              </a:rPr>
              <a:t>The </a:t>
            </a:r>
            <a:r>
              <a:rPr lang="en-US" sz="2400" u="sng" dirty="0">
                <a:solidFill>
                  <a:schemeClr val="dk1"/>
                </a:solidFill>
                <a:latin typeface="+mn-lt"/>
              </a:rPr>
              <a:t>relative configuration of PD1-Pembro complex remains the same irrespective of the type of amino acids mutations </a:t>
            </a:r>
            <a:r>
              <a:rPr lang="en-US" sz="2400" dirty="0">
                <a:solidFill>
                  <a:schemeClr val="dk1"/>
                </a:solidFill>
                <a:latin typeface="+mn-lt"/>
              </a:rPr>
              <a:t>at the 17 positions</a:t>
            </a:r>
          </a:p>
          <a:p>
            <a:pPr marL="92075" lvl="0" algn="just" rtl="0">
              <a:spcBef>
                <a:spcPts val="0"/>
              </a:spcBef>
              <a:spcAft>
                <a:spcPts val="0"/>
              </a:spcAft>
            </a:pPr>
            <a:r>
              <a:rPr lang="en-US" sz="2400" dirty="0">
                <a:solidFill>
                  <a:schemeClr val="dk1"/>
                </a:solidFill>
                <a:latin typeface="+mn-lt"/>
              </a:rPr>
              <a:t>The </a:t>
            </a:r>
            <a:r>
              <a:rPr lang="en-US" sz="2400" u="sng" dirty="0">
                <a:solidFill>
                  <a:schemeClr val="dk1"/>
                </a:solidFill>
                <a:latin typeface="+mn-lt"/>
              </a:rPr>
              <a:t>3D folds of light and heavy chains are not disrupted by the mutations in loops</a:t>
            </a:r>
            <a:r>
              <a:rPr lang="en-US" sz="2400" dirty="0">
                <a:solidFill>
                  <a:schemeClr val="dk1"/>
                </a:solidFill>
                <a:latin typeface="+mn-lt"/>
              </a:rPr>
              <a:t> on Pembro</a:t>
            </a:r>
            <a:endParaRPr lang="en-IN" sz="24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4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400" dirty="0">
                <a:solidFill>
                  <a:srgbClr val="1A1A1A"/>
                </a:solidFill>
              </a:rPr>
              <a:t>We use Q-Learning in RL to model SHM on a reduced state space to provide better binding affinity antibodies. We validated the structure of the antibodies predicted by the RL model using AlphaFold2 and C-alpha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272146" y="42202164"/>
            <a:ext cx="1054115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2400" dirty="0">
                <a:solidFill>
                  <a:schemeClr val="dk1"/>
                </a:solidFill>
                <a:latin typeface="+mn-lt"/>
              </a:rPr>
              <a:t>This study is supported by Dept. of electronics, IT, BT and S&amp;T, Government of Karnataka. We would also like to extend our gratitude to the faculty of IBAB and Mr. </a:t>
            </a:r>
            <a:r>
              <a:rPr lang="pt-BR" sz="2400" dirty="0">
                <a:solidFill>
                  <a:schemeClr val="dk1"/>
                </a:solidFill>
                <a:latin typeface="+mn-lt"/>
              </a:rPr>
              <a:t>Balakrishna Prabhu B N, Ms. Namita Menon, </a:t>
            </a:r>
            <a:r>
              <a:rPr lang="en-IN" sz="2400" b="0" i="0" u="none" strike="noStrike" dirty="0">
                <a:solidFill>
                  <a:srgbClr val="000000"/>
                </a:solidFill>
                <a:effectLst/>
                <a:latin typeface="+mn-lt"/>
              </a:rPr>
              <a:t>Mr. Yash Chindarkar </a:t>
            </a:r>
            <a:r>
              <a:rPr lang="pt-BR" sz="2400" dirty="0">
                <a:solidFill>
                  <a:schemeClr val="dk1"/>
                </a:solidFill>
                <a:latin typeface="+mn-lt"/>
              </a:rPr>
              <a:t>and </a:t>
            </a:r>
            <a:r>
              <a:rPr lang="en" sz="2400" dirty="0">
                <a:solidFill>
                  <a:schemeClr val="dk1"/>
                </a:solidFill>
                <a:latin typeface="+mn-lt"/>
              </a:rPr>
              <a:t>Ms. Apoorva Ganesh for their contribution and guidance.</a:t>
            </a:r>
            <a:endParaRPr sz="2400" dirty="0">
              <a:latin typeface="+mn-lt"/>
            </a:endParaRPr>
          </a:p>
        </p:txBody>
      </p:sp>
      <p:pic>
        <p:nvPicPr>
          <p:cNvPr id="64" name="Google Shape;64;p13"/>
          <p:cNvPicPr preferRelativeResize="0"/>
          <p:nvPr/>
        </p:nvPicPr>
        <p:blipFill rotWithShape="1">
          <a:blip r:embed="rId7">
            <a:alphaModFix/>
          </a:blip>
          <a:srcRect l="34123" r="34538"/>
          <a:stretch/>
        </p:blipFill>
        <p:spPr>
          <a:xfrm>
            <a:off x="21294692" y="8084804"/>
            <a:ext cx="5162588" cy="6028817"/>
          </a:xfrm>
          <a:prstGeom prst="rect">
            <a:avLst/>
          </a:prstGeom>
          <a:noFill/>
          <a:ln>
            <a:noFill/>
          </a:ln>
        </p:spPr>
      </p:pic>
      <p:sp>
        <p:nvSpPr>
          <p:cNvPr id="65" name="Google Shape;65;p13"/>
          <p:cNvSpPr txBox="1"/>
          <p:nvPr/>
        </p:nvSpPr>
        <p:spPr>
          <a:xfrm>
            <a:off x="20792827" y="13689995"/>
            <a:ext cx="614577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(PD1-Antigen)</a:t>
            </a:r>
            <a:endParaRPr sz="1800" dirty="0">
              <a:solidFill>
                <a:schemeClr val="dk1"/>
              </a:solidFill>
            </a:endParaRPr>
          </a:p>
        </p:txBody>
      </p:sp>
      <p:sp>
        <p:nvSpPr>
          <p:cNvPr id="66" name="Google Shape;66;p13"/>
          <p:cNvSpPr/>
          <p:nvPr/>
        </p:nvSpPr>
        <p:spPr>
          <a:xfrm>
            <a:off x="301501" y="14386961"/>
            <a:ext cx="12122132" cy="836808"/>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grpSp>
        <p:nvGrpSpPr>
          <p:cNvPr id="70" name="Google Shape;70;p13"/>
          <p:cNvGrpSpPr/>
          <p:nvPr/>
        </p:nvGrpSpPr>
        <p:grpSpPr>
          <a:xfrm>
            <a:off x="12636489" y="7638330"/>
            <a:ext cx="19681664" cy="14022524"/>
            <a:chOff x="11342150" y="10855092"/>
            <a:chExt cx="19293857" cy="12088383"/>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20146743" y="10855092"/>
              <a:ext cx="10489264" cy="135312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MDP </a:t>
              </a: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 </a:t>
              </a: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 </a:t>
              </a: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 </a:t>
              </a:r>
            </a:p>
            <a:p>
              <a:pPr marL="0" lvl="0" indent="0" algn="just"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7" name="Google Shape;77;p13"/>
          <p:cNvSpPr/>
          <p:nvPr/>
        </p:nvSpPr>
        <p:spPr>
          <a:xfrm>
            <a:off x="11014740" y="34785298"/>
            <a:ext cx="12571772" cy="802189"/>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11077404" y="40085565"/>
            <a:ext cx="12327746" cy="3549659"/>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4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4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400" dirty="0">
                <a:latin typeface="+mn-lt"/>
              </a:rPr>
              <a:t>Protein Language Models (PLM) can be employed in conjunction with our SHM-RL model for drug discovery.</a:t>
            </a:r>
          </a:p>
          <a:p>
            <a:pPr algn="just" rtl="0">
              <a:spcBef>
                <a:spcPts val="0"/>
              </a:spcBef>
              <a:spcAft>
                <a:spcPts val="800"/>
              </a:spcAft>
            </a:pPr>
            <a:r>
              <a:rPr lang="en-US" sz="2400" b="0" i="0" u="none" strike="noStrike" dirty="0">
                <a:solidFill>
                  <a:srgbClr val="000000"/>
                </a:solidFill>
                <a:effectLst/>
                <a:latin typeface="+mn-lt"/>
              </a:rPr>
              <a:t>Further validation of predicted antibodies using molecular dynamics and different binding affinity tools is required.</a:t>
            </a:r>
          </a:p>
        </p:txBody>
      </p:sp>
      <p:sp>
        <p:nvSpPr>
          <p:cNvPr id="112" name="Google Shape;112;p13"/>
          <p:cNvSpPr/>
          <p:nvPr/>
        </p:nvSpPr>
        <p:spPr>
          <a:xfrm>
            <a:off x="23647476" y="37262356"/>
            <a:ext cx="9142020" cy="839722"/>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23527204" y="38190075"/>
            <a:ext cx="9312072" cy="5133036"/>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24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2400" b="0" i="1" u="none" strike="noStrike" dirty="0">
                <a:solidFill>
                  <a:srgbClr val="000000"/>
                </a:solidFill>
                <a:effectLst/>
                <a:latin typeface="+mn-lt"/>
              </a:rPr>
              <a:t>Frontiers in Immunology</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13</a:t>
            </a:r>
            <a:r>
              <a:rPr lang="en-US" sz="2400" b="0" i="0" u="none" strike="noStrike" dirty="0">
                <a:solidFill>
                  <a:srgbClr val="000000"/>
                </a:solidFill>
                <a:effectLst/>
                <a:latin typeface="+mn-lt"/>
              </a:rPr>
              <a:t>. </a:t>
            </a:r>
            <a:r>
              <a:rPr lang="en-US" sz="2400" b="0" i="0" u="none" strike="noStrike" dirty="0">
                <a:solidFill>
                  <a:srgbClr val="000000"/>
                </a:solidFill>
                <a:effectLst/>
                <a:latin typeface="+mn-lt"/>
                <a:hlinkClick r:id="rId8"/>
              </a:rPr>
              <a:t>https://doi.org/10.3389/FIMMU.2022.1029167</a:t>
            </a:r>
            <a:r>
              <a:rPr lang="en-US" sz="2400" b="0" i="0" u="none" strike="noStrike" dirty="0">
                <a:solidFill>
                  <a:srgbClr val="000000"/>
                </a:solidFill>
                <a:effectLst/>
                <a:latin typeface="+mn-lt"/>
              </a:rPr>
              <a:t> </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2400" dirty="0">
                <a:solidFill>
                  <a:schemeClr val="dk1"/>
                </a:solidFill>
                <a:latin typeface="+mn-lt"/>
              </a:rPr>
              <a:t>Horita, Shoichiro, et al. "High-resolution crystal structure of the therapeutic antibody pembrolizumab bound to the human PD-1." </a:t>
            </a:r>
            <a:r>
              <a:rPr lang="en" sz="2400" i="1" dirty="0">
                <a:solidFill>
                  <a:schemeClr val="dk1"/>
                </a:solidFill>
                <a:latin typeface="+mn-lt"/>
              </a:rPr>
              <a:t>Scientific reports</a:t>
            </a:r>
            <a:r>
              <a:rPr lang="en" sz="2400" dirty="0">
                <a:solidFill>
                  <a:schemeClr val="dk1"/>
                </a:solidFill>
                <a:latin typeface="+mn-lt"/>
              </a:rPr>
              <a:t> 6.1 (2016): 35297</a:t>
            </a:r>
          </a:p>
          <a:p>
            <a:pPr marL="457200" indent="-323850" algn="just">
              <a:buClr>
                <a:schemeClr val="dk1"/>
              </a:buClr>
              <a:buSzPts val="1500"/>
              <a:buFont typeface="Arial"/>
              <a:buChar char="●"/>
            </a:pPr>
            <a:r>
              <a:rPr lang="en-US" sz="2400" dirty="0">
                <a:latin typeface="+mn-lt"/>
              </a:rPr>
              <a:t>Sutton, R. S., &amp; </a:t>
            </a:r>
            <a:r>
              <a:rPr lang="en-US" sz="2400" dirty="0" err="1">
                <a:latin typeface="+mn-lt"/>
              </a:rPr>
              <a:t>Barto</a:t>
            </a:r>
            <a:r>
              <a:rPr lang="en-US" sz="2400" dirty="0">
                <a:latin typeface="+mn-lt"/>
              </a:rPr>
              <a:t>, A. G. (2018). Reinforcement learning: An introduction, 2nd ed. In </a:t>
            </a:r>
            <a:r>
              <a:rPr lang="en-US" sz="2400" i="1" dirty="0">
                <a:latin typeface="+mn-lt"/>
              </a:rPr>
              <a:t>Reinforcement learning: An introduction, 2nd ed.</a:t>
            </a:r>
            <a:r>
              <a:rPr lang="en-US" sz="2400" dirty="0">
                <a:latin typeface="+mn-lt"/>
              </a:rPr>
              <a:t> The MIT Press.</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US" sz="2400" b="0" i="0" u="none" strike="noStrike" dirty="0" err="1">
                <a:solidFill>
                  <a:srgbClr val="000000"/>
                </a:solidFill>
                <a:effectLst/>
                <a:latin typeface="+mn-lt"/>
              </a:rPr>
              <a:t>Vangone</a:t>
            </a:r>
            <a:r>
              <a:rPr lang="en-US" sz="2400" b="0" i="0" u="none" strike="noStrike" dirty="0">
                <a:solidFill>
                  <a:srgbClr val="000000"/>
                </a:solidFill>
                <a:effectLst/>
                <a:latin typeface="+mn-lt"/>
              </a:rPr>
              <a:t>, A., &amp; Bonvin, A. M. J. J. (2017). PRODIGY: A Contact-based Predictor of Binding Affinity in Protein-protein Complexes. </a:t>
            </a:r>
            <a:r>
              <a:rPr lang="en-US" sz="2400" b="0" i="1" u="none" strike="noStrike" dirty="0">
                <a:solidFill>
                  <a:srgbClr val="000000"/>
                </a:solidFill>
                <a:effectLst/>
                <a:latin typeface="+mn-lt"/>
              </a:rPr>
              <a:t>Bio-Protocol</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7</a:t>
            </a:r>
            <a:r>
              <a:rPr lang="en-US" sz="2400" b="0" i="0" u="none" strike="noStrike" dirty="0">
                <a:solidFill>
                  <a:srgbClr val="000000"/>
                </a:solidFill>
                <a:effectLst/>
                <a:latin typeface="+mn-lt"/>
              </a:rPr>
              <a:t>(3). </a:t>
            </a:r>
            <a:r>
              <a:rPr lang="en-US" sz="2400" b="0" i="0" u="none" strike="noStrike" dirty="0">
                <a:solidFill>
                  <a:srgbClr val="000000"/>
                </a:solidFill>
                <a:effectLst/>
                <a:latin typeface="+mn-lt"/>
                <a:hlinkClick r:id="rId9"/>
              </a:rPr>
              <a:t>https://doi.org/10.21769/BIOPROTOC.2124</a:t>
            </a:r>
            <a:endParaRPr lang="en-US" sz="24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0879905" y="14151144"/>
            <a:ext cx="5781955" cy="287819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 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547771" y="11016457"/>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10"/>
          <a:stretch>
            <a:fillRect/>
          </a:stretch>
        </p:blipFill>
        <p:spPr>
          <a:xfrm>
            <a:off x="23080231" y="5104134"/>
            <a:ext cx="7376324" cy="2534124"/>
          </a:xfrm>
          <a:prstGeom prst="rect">
            <a:avLst/>
          </a:prstGeom>
        </p:spPr>
      </p:pic>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3302"/>
          <a:stretch/>
        </p:blipFill>
        <p:spPr bwMode="auto">
          <a:xfrm>
            <a:off x="13249037" y="10174107"/>
            <a:ext cx="7128977" cy="450720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2767641" y="14736998"/>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213087" y="10791526"/>
            <a:ext cx="12194513"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01501" y="11730528"/>
            <a:ext cx="11577043" cy="2339102"/>
          </a:xfrm>
          <a:prstGeom prst="rect">
            <a:avLst/>
          </a:prstGeom>
          <a:noFill/>
        </p:spPr>
        <p:txBody>
          <a:bodyPr wrap="square" rtlCol="0">
            <a:spAutoFit/>
          </a:bodyPr>
          <a:lstStyle/>
          <a:p>
            <a:pPr algn="just"/>
            <a:r>
              <a:rPr lang="en-IN" sz="2400" b="1" dirty="0">
                <a:solidFill>
                  <a:srgbClr val="1A1A1A"/>
                </a:solidFill>
              </a:rPr>
              <a:t>Major</a:t>
            </a:r>
            <a:r>
              <a:rPr lang="en-IN" sz="2400" b="1" dirty="0"/>
              <a:t> </a:t>
            </a:r>
            <a:r>
              <a:rPr lang="en-IN" sz="2400" b="1" dirty="0">
                <a:solidFill>
                  <a:srgbClr val="1A1A1A"/>
                </a:solidFill>
              </a:rPr>
              <a:t>Objective: </a:t>
            </a:r>
            <a:r>
              <a:rPr lang="en-US" sz="2400" dirty="0">
                <a:solidFill>
                  <a:srgbClr val="1A1A1A"/>
                </a:solidFill>
              </a:rPr>
              <a:t>To create a reinforcement learning model for somatic hypermutations using Pembro and PD1. </a:t>
            </a:r>
          </a:p>
          <a:p>
            <a:endParaRPr lang="en-US" sz="2400" dirty="0">
              <a:solidFill>
                <a:srgbClr val="1A1A1A"/>
              </a:solidFill>
            </a:endParaRPr>
          </a:p>
          <a:p>
            <a:pPr algn="just"/>
            <a:r>
              <a:rPr lang="en-US" sz="2400" b="1" dirty="0">
                <a:solidFill>
                  <a:srgbClr val="1A1A1A"/>
                </a:solidFill>
              </a:rPr>
              <a:t>Minor Objective: T</a:t>
            </a:r>
            <a:r>
              <a:rPr lang="en-US" sz="2400" dirty="0">
                <a:solidFill>
                  <a:srgbClr val="1A1A1A"/>
                </a:solidFill>
              </a:rPr>
              <a:t>o find states/antibodies which have better binding affinity than Pembro, and validating the good states using AlphaFold2 and C-alpha distance plots of the predicted structures</a:t>
            </a:r>
            <a:r>
              <a:rPr lang="en-US" sz="2600" dirty="0">
                <a:solidFill>
                  <a:srgbClr val="1A1A1A"/>
                </a:solidFill>
              </a:rPr>
              <a:t>.</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272586" y="10980494"/>
            <a:ext cx="419881" cy="369332"/>
          </a:xfrm>
          <a:prstGeom prst="rect">
            <a:avLst/>
          </a:prstGeom>
          <a:noFill/>
        </p:spPr>
        <p:txBody>
          <a:bodyPr wrap="square" rtlCol="0">
            <a:spAutoFit/>
          </a:bodyPr>
          <a:lstStyle/>
          <a:p>
            <a:r>
              <a:rPr lang="en-IN" sz="1800" b="1" dirty="0"/>
              <a:t>B</a:t>
            </a:r>
            <a:endParaRPr lang="en-IN" b="1" dirty="0"/>
          </a:p>
        </p:txBody>
      </p:sp>
      <p:pic>
        <p:nvPicPr>
          <p:cNvPr id="20" name="Graphic 19">
            <a:extLst>
              <a:ext uri="{FF2B5EF4-FFF2-40B4-BE49-F238E27FC236}">
                <a16:creationId xmlns:a16="http://schemas.microsoft.com/office/drawing/2014/main" id="{7BC348B8-7915-088A-61D7-421AAFD617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6167" y="15348833"/>
            <a:ext cx="20026624" cy="4053007"/>
          </a:xfrm>
          <a:prstGeom prst="rect">
            <a:avLst/>
          </a:prstGeom>
        </p:spPr>
      </p:pic>
      <p:sp>
        <p:nvSpPr>
          <p:cNvPr id="22" name="TextBox 21">
            <a:extLst>
              <a:ext uri="{FF2B5EF4-FFF2-40B4-BE49-F238E27FC236}">
                <a16:creationId xmlns:a16="http://schemas.microsoft.com/office/drawing/2014/main" id="{21795732-9021-88D8-0867-0351DEC96794}"/>
              </a:ext>
            </a:extLst>
          </p:cNvPr>
          <p:cNvSpPr txBox="1"/>
          <p:nvPr/>
        </p:nvSpPr>
        <p:spPr>
          <a:xfrm>
            <a:off x="286901" y="15477591"/>
            <a:ext cx="288116" cy="307777"/>
          </a:xfrm>
          <a:prstGeom prst="rect">
            <a:avLst/>
          </a:prstGeom>
          <a:noFill/>
        </p:spPr>
        <p:txBody>
          <a:bodyPr wrap="square" rtlCol="0">
            <a:spAutoFit/>
          </a:bodyPr>
          <a:lstStyle/>
          <a:p>
            <a:r>
              <a:rPr lang="en-IN" b="1" dirty="0"/>
              <a:t>A</a:t>
            </a:r>
          </a:p>
        </p:txBody>
      </p:sp>
      <p:sp>
        <p:nvSpPr>
          <p:cNvPr id="23" name="TextBox 22">
            <a:extLst>
              <a:ext uri="{FF2B5EF4-FFF2-40B4-BE49-F238E27FC236}">
                <a16:creationId xmlns:a16="http://schemas.microsoft.com/office/drawing/2014/main" id="{AB0AE443-3D68-6B52-9CEB-56F52C8F8721}"/>
              </a:ext>
            </a:extLst>
          </p:cNvPr>
          <p:cNvSpPr txBox="1"/>
          <p:nvPr/>
        </p:nvSpPr>
        <p:spPr>
          <a:xfrm>
            <a:off x="-42832" y="18348978"/>
            <a:ext cx="288116" cy="307777"/>
          </a:xfrm>
          <a:prstGeom prst="rect">
            <a:avLst/>
          </a:prstGeom>
          <a:noFill/>
        </p:spPr>
        <p:txBody>
          <a:bodyPr wrap="square" rtlCol="0">
            <a:spAutoFit/>
          </a:bodyPr>
          <a:lstStyle/>
          <a:p>
            <a:r>
              <a:rPr lang="en-IN" b="1" dirty="0"/>
              <a:t>B</a:t>
            </a:r>
          </a:p>
        </p:txBody>
      </p:sp>
      <p:sp>
        <p:nvSpPr>
          <p:cNvPr id="24" name="TextBox 23">
            <a:extLst>
              <a:ext uri="{FF2B5EF4-FFF2-40B4-BE49-F238E27FC236}">
                <a16:creationId xmlns:a16="http://schemas.microsoft.com/office/drawing/2014/main" id="{54EBFD45-C082-921F-91D1-5F18EA275876}"/>
              </a:ext>
            </a:extLst>
          </p:cNvPr>
          <p:cNvSpPr txBox="1"/>
          <p:nvPr/>
        </p:nvSpPr>
        <p:spPr>
          <a:xfrm>
            <a:off x="20720083" y="16944711"/>
            <a:ext cx="510337" cy="307777"/>
          </a:xfrm>
          <a:prstGeom prst="rect">
            <a:avLst/>
          </a:prstGeom>
          <a:noFill/>
        </p:spPr>
        <p:txBody>
          <a:bodyPr wrap="square" rtlCol="0">
            <a:spAutoFit/>
          </a:bodyPr>
          <a:lstStyle/>
          <a:p>
            <a:r>
              <a:rPr lang="en-IN" b="1" dirty="0"/>
              <a:t>C a</a:t>
            </a:r>
          </a:p>
        </p:txBody>
      </p:sp>
      <p:graphicFrame>
        <p:nvGraphicFramePr>
          <p:cNvPr id="27" name="Table 26">
            <a:extLst>
              <a:ext uri="{FF2B5EF4-FFF2-40B4-BE49-F238E27FC236}">
                <a16:creationId xmlns:a16="http://schemas.microsoft.com/office/drawing/2014/main" id="{93D0C63D-52B2-3F7D-2576-F932CD4309F2}"/>
              </a:ext>
            </a:extLst>
          </p:cNvPr>
          <p:cNvGraphicFramePr>
            <a:graphicFrameLocks noGrp="1"/>
          </p:cNvGraphicFramePr>
          <p:nvPr/>
        </p:nvGraphicFramePr>
        <p:xfrm>
          <a:off x="26662121" y="17192928"/>
          <a:ext cx="5586836" cy="2305916"/>
        </p:xfrm>
        <a:graphic>
          <a:graphicData uri="http://schemas.openxmlformats.org/drawingml/2006/table">
            <a:tbl>
              <a:tblPr firstRow="1" bandRow="1">
                <a:tableStyleId>{9C158E3D-C3EB-49D8-A6B2-AB95B476CFE3}</a:tableStyleId>
              </a:tblPr>
              <a:tblGrid>
                <a:gridCol w="1538078">
                  <a:extLst>
                    <a:ext uri="{9D8B030D-6E8A-4147-A177-3AD203B41FA5}">
                      <a16:colId xmlns:a16="http://schemas.microsoft.com/office/drawing/2014/main" val="195309327"/>
                    </a:ext>
                  </a:extLst>
                </a:gridCol>
                <a:gridCol w="2374628">
                  <a:extLst>
                    <a:ext uri="{9D8B030D-6E8A-4147-A177-3AD203B41FA5}">
                      <a16:colId xmlns:a16="http://schemas.microsoft.com/office/drawing/2014/main" val="4246128159"/>
                    </a:ext>
                  </a:extLst>
                </a:gridCol>
                <a:gridCol w="1674130">
                  <a:extLst>
                    <a:ext uri="{9D8B030D-6E8A-4147-A177-3AD203B41FA5}">
                      <a16:colId xmlns:a16="http://schemas.microsoft.com/office/drawing/2014/main" val="1631189165"/>
                    </a:ext>
                  </a:extLst>
                </a:gridCol>
              </a:tblGrid>
              <a:tr h="372050">
                <a:tc>
                  <a:txBody>
                    <a:bodyPr/>
                    <a:lstStyle/>
                    <a:p>
                      <a:pPr algn="r"/>
                      <a:r>
                        <a:rPr lang="en-IN" dirty="0"/>
                        <a:t>Score</a:t>
                      </a:r>
                    </a:p>
                  </a:txBody>
                  <a:tcPr>
                    <a:solidFill>
                      <a:schemeClr val="bg1"/>
                    </a:solidFill>
                  </a:tcPr>
                </a:tc>
                <a:tc>
                  <a:txBody>
                    <a:bodyPr/>
                    <a:lstStyle/>
                    <a:p>
                      <a:pPr algn="r"/>
                      <a:r>
                        <a:rPr lang="en-IN" dirty="0"/>
                        <a:t>Binding Affinity (kcal/mole)</a:t>
                      </a:r>
                    </a:p>
                  </a:txBody>
                  <a:tcPr>
                    <a:solidFill>
                      <a:schemeClr val="bg1"/>
                    </a:solidFill>
                  </a:tcPr>
                </a:tc>
                <a:tc>
                  <a:txBody>
                    <a:bodyPr/>
                    <a:lstStyle/>
                    <a:p>
                      <a:pPr algn="r"/>
                      <a:r>
                        <a:rPr lang="en-IN" dirty="0"/>
                        <a:t>Reward</a:t>
                      </a:r>
                    </a:p>
                  </a:txBody>
                  <a:tcPr>
                    <a:solidFill>
                      <a:schemeClr val="bg1"/>
                    </a:solidFill>
                  </a:tcPr>
                </a:tc>
                <a:extLst>
                  <a:ext uri="{0D108BD9-81ED-4DB2-BD59-A6C34878D82A}">
                    <a16:rowId xmlns:a16="http://schemas.microsoft.com/office/drawing/2014/main" val="3889002901"/>
                  </a:ext>
                </a:extLst>
              </a:tr>
              <a:tr h="322311">
                <a:tc>
                  <a:txBody>
                    <a:bodyPr/>
                    <a:lstStyle/>
                    <a:p>
                      <a:pPr algn="r"/>
                      <a:r>
                        <a:rPr lang="en-IN" dirty="0"/>
                        <a:t>&gt;=3</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7258687"/>
                  </a:ext>
                </a:extLst>
              </a:tr>
              <a:tr h="322311">
                <a:tc>
                  <a:txBody>
                    <a:bodyPr/>
                    <a:lstStyle/>
                    <a:p>
                      <a:pPr algn="r"/>
                      <a:r>
                        <a:rPr lang="en-IN" dirty="0"/>
                        <a:t>&gt;=3</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5</a:t>
                      </a:r>
                    </a:p>
                  </a:txBody>
                  <a:tcPr>
                    <a:solidFill>
                      <a:schemeClr val="bg1"/>
                    </a:solidFill>
                  </a:tcPr>
                </a:tc>
                <a:extLst>
                  <a:ext uri="{0D108BD9-81ED-4DB2-BD59-A6C34878D82A}">
                    <a16:rowId xmlns:a16="http://schemas.microsoft.com/office/drawing/2014/main" val="608269807"/>
                  </a:ext>
                </a:extLst>
              </a:tr>
              <a:tr h="322311">
                <a:tc>
                  <a:txBody>
                    <a:bodyPr/>
                    <a:lstStyle/>
                    <a:p>
                      <a:pPr algn="r"/>
                      <a:r>
                        <a:rPr lang="en-IN" dirty="0"/>
                        <a:t>3&gt;score&gt;-1</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3244675853"/>
                  </a:ext>
                </a:extLst>
              </a:tr>
              <a:tr h="322311">
                <a:tc>
                  <a:txBody>
                    <a:bodyPr/>
                    <a:lstStyle/>
                    <a:p>
                      <a:pPr algn="r"/>
                      <a:r>
                        <a:rPr lang="en-IN" dirty="0"/>
                        <a:t>3 &gt; score &gt; -1</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1892015447"/>
                  </a:ext>
                </a:extLst>
              </a:tr>
              <a:tr h="322311">
                <a:tc>
                  <a:txBody>
                    <a:bodyPr/>
                    <a:lstStyle/>
                    <a:p>
                      <a:pPr algn="r"/>
                      <a:r>
                        <a:rPr lang="en-IN" dirty="0"/>
                        <a:t>-1&gt;= score &gt; -10</a:t>
                      </a:r>
                    </a:p>
                  </a:txBody>
                  <a:tcPr>
                    <a:solidFill>
                      <a:schemeClr val="bg1"/>
                    </a:solidFill>
                  </a:tcPr>
                </a:tc>
                <a:tc>
                  <a:txBody>
                    <a:bodyPr/>
                    <a:lstStyle/>
                    <a:p>
                      <a:pPr algn="ctr"/>
                      <a:r>
                        <a:rPr lang="en-IN" dirty="0"/>
                        <a:t>-</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2330269906"/>
                  </a:ext>
                </a:extLst>
              </a:tr>
              <a:tr h="322311">
                <a:tc>
                  <a:txBody>
                    <a:bodyPr/>
                    <a:lstStyle/>
                    <a:p>
                      <a:pPr algn="r"/>
                      <a:r>
                        <a:rPr lang="en-IN" dirty="0"/>
                        <a:t>&lt; -10</a:t>
                      </a:r>
                    </a:p>
                  </a:txBody>
                  <a:tcPr>
                    <a:solidFill>
                      <a:schemeClr val="bg1"/>
                    </a:solidFill>
                  </a:tcPr>
                </a:tc>
                <a:tc>
                  <a:txBody>
                    <a:bodyPr/>
                    <a:lstStyle/>
                    <a:p>
                      <a:pPr algn="ctr"/>
                      <a:r>
                        <a:rPr lang="en-IN" dirty="0"/>
                        <a:t>- </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06186982"/>
                  </a:ext>
                </a:extLst>
              </a:tr>
            </a:tbl>
          </a:graphicData>
        </a:graphic>
      </p:graphicFrame>
      <p:sp>
        <p:nvSpPr>
          <p:cNvPr id="28" name="TextBox 27">
            <a:extLst>
              <a:ext uri="{FF2B5EF4-FFF2-40B4-BE49-F238E27FC236}">
                <a16:creationId xmlns:a16="http://schemas.microsoft.com/office/drawing/2014/main" id="{75B11961-6615-B7CC-9095-40141F8BD51B}"/>
              </a:ext>
            </a:extLst>
          </p:cNvPr>
          <p:cNvSpPr txBox="1"/>
          <p:nvPr/>
        </p:nvSpPr>
        <p:spPr>
          <a:xfrm>
            <a:off x="26662121" y="16914379"/>
            <a:ext cx="510337" cy="307777"/>
          </a:xfrm>
          <a:prstGeom prst="rect">
            <a:avLst/>
          </a:prstGeom>
          <a:noFill/>
        </p:spPr>
        <p:txBody>
          <a:bodyPr wrap="square" rtlCol="0">
            <a:spAutoFit/>
          </a:bodyPr>
          <a:lstStyle/>
          <a:p>
            <a:r>
              <a:rPr lang="en-IN" b="1" dirty="0"/>
              <a:t>C b</a:t>
            </a:r>
          </a:p>
        </p:txBody>
      </p:sp>
      <p:sp>
        <p:nvSpPr>
          <p:cNvPr id="30" name="TextBox 29">
            <a:extLst>
              <a:ext uri="{FF2B5EF4-FFF2-40B4-BE49-F238E27FC236}">
                <a16:creationId xmlns:a16="http://schemas.microsoft.com/office/drawing/2014/main" id="{0DB975C6-5482-E788-2AAF-191C855262D8}"/>
              </a:ext>
            </a:extLst>
          </p:cNvPr>
          <p:cNvSpPr txBox="1"/>
          <p:nvPr/>
        </p:nvSpPr>
        <p:spPr>
          <a:xfrm>
            <a:off x="6042328" y="19301507"/>
            <a:ext cx="13681260" cy="388588"/>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a:t>
            </a:r>
            <a:endParaRPr lang="en-IN" sz="1800" dirty="0">
              <a:effectLst/>
              <a:latin typeface="+mn-lt"/>
              <a:ea typeface="Aptos" panose="020B0004020202020204" pitchFamily="34" charset="0"/>
              <a:cs typeface="Aptos" panose="020B0004020202020204" pitchFamily="34" charset="0"/>
            </a:endParaRPr>
          </a:p>
        </p:txBody>
      </p:sp>
      <p:pic>
        <p:nvPicPr>
          <p:cNvPr id="47" name="Picture 46">
            <a:extLst>
              <a:ext uri="{FF2B5EF4-FFF2-40B4-BE49-F238E27FC236}">
                <a16:creationId xmlns:a16="http://schemas.microsoft.com/office/drawing/2014/main" id="{790767B5-9480-C15E-1D00-C3EBA8A41F81}"/>
              </a:ext>
            </a:extLst>
          </p:cNvPr>
          <p:cNvPicPr>
            <a:picLocks noChangeAspect="1"/>
          </p:cNvPicPr>
          <p:nvPr/>
        </p:nvPicPr>
        <p:blipFill>
          <a:blip r:embed="rId14"/>
          <a:stretch>
            <a:fillRect/>
          </a:stretch>
        </p:blipFill>
        <p:spPr>
          <a:xfrm>
            <a:off x="10955110" y="21515271"/>
            <a:ext cx="2634267" cy="1659588"/>
          </a:xfrm>
          <a:prstGeom prst="rect">
            <a:avLst/>
          </a:prstGeom>
        </p:spPr>
      </p:pic>
      <p:pic>
        <p:nvPicPr>
          <p:cNvPr id="42" name="Picture 41">
            <a:extLst>
              <a:ext uri="{FF2B5EF4-FFF2-40B4-BE49-F238E27FC236}">
                <a16:creationId xmlns:a16="http://schemas.microsoft.com/office/drawing/2014/main" id="{9FFA7847-600A-E642-007F-03642F672CA1}"/>
              </a:ext>
            </a:extLst>
          </p:cNvPr>
          <p:cNvPicPr>
            <a:picLocks noChangeAspect="1"/>
          </p:cNvPicPr>
          <p:nvPr/>
        </p:nvPicPr>
        <p:blipFill>
          <a:blip r:embed="rId14"/>
          <a:stretch>
            <a:fillRect/>
          </a:stretch>
        </p:blipFill>
        <p:spPr>
          <a:xfrm>
            <a:off x="10943120" y="19819515"/>
            <a:ext cx="2634267" cy="1659589"/>
          </a:xfrm>
          <a:prstGeom prst="rect">
            <a:avLst/>
          </a:prstGeom>
        </p:spPr>
      </p:pic>
      <p:sp>
        <p:nvSpPr>
          <p:cNvPr id="48" name="Google Shape;67;p13">
            <a:extLst>
              <a:ext uri="{FF2B5EF4-FFF2-40B4-BE49-F238E27FC236}">
                <a16:creationId xmlns:a16="http://schemas.microsoft.com/office/drawing/2014/main" id="{18185373-A074-0F91-B8C3-69BF400F6933}"/>
              </a:ext>
            </a:extLst>
          </p:cNvPr>
          <p:cNvSpPr/>
          <p:nvPr/>
        </p:nvSpPr>
        <p:spPr>
          <a:xfrm>
            <a:off x="250817" y="23121434"/>
            <a:ext cx="32538679" cy="538513"/>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pic>
        <p:nvPicPr>
          <p:cNvPr id="50" name="Picture 49">
            <a:extLst>
              <a:ext uri="{FF2B5EF4-FFF2-40B4-BE49-F238E27FC236}">
                <a16:creationId xmlns:a16="http://schemas.microsoft.com/office/drawing/2014/main" id="{96E5BA95-107E-BBD9-877E-EED1957A6118}"/>
              </a:ext>
            </a:extLst>
          </p:cNvPr>
          <p:cNvPicPr>
            <a:picLocks noChangeAspect="1"/>
          </p:cNvPicPr>
          <p:nvPr/>
        </p:nvPicPr>
        <p:blipFill>
          <a:blip r:embed="rId15"/>
          <a:stretch>
            <a:fillRect/>
          </a:stretch>
        </p:blipFill>
        <p:spPr>
          <a:xfrm>
            <a:off x="5600436" y="20506933"/>
            <a:ext cx="1474211" cy="1497336"/>
          </a:xfrm>
          <a:prstGeom prst="rect">
            <a:avLst/>
          </a:prstGeom>
        </p:spPr>
      </p:pic>
      <p:pic>
        <p:nvPicPr>
          <p:cNvPr id="51" name="Picture 50">
            <a:extLst>
              <a:ext uri="{FF2B5EF4-FFF2-40B4-BE49-F238E27FC236}">
                <a16:creationId xmlns:a16="http://schemas.microsoft.com/office/drawing/2014/main" id="{CF0A851F-AF02-8193-0FFF-858FDB883746}"/>
              </a:ext>
            </a:extLst>
          </p:cNvPr>
          <p:cNvPicPr>
            <a:picLocks noChangeAspect="1"/>
          </p:cNvPicPr>
          <p:nvPr/>
        </p:nvPicPr>
        <p:blipFill>
          <a:blip r:embed="rId15"/>
          <a:stretch>
            <a:fillRect/>
          </a:stretch>
        </p:blipFill>
        <p:spPr>
          <a:xfrm>
            <a:off x="8324691" y="20792899"/>
            <a:ext cx="941047" cy="955808"/>
          </a:xfrm>
          <a:prstGeom prst="rect">
            <a:avLst/>
          </a:prstGeom>
        </p:spPr>
      </p:pic>
      <p:cxnSp>
        <p:nvCxnSpPr>
          <p:cNvPr id="53" name="Straight Arrow Connector 52">
            <a:extLst>
              <a:ext uri="{FF2B5EF4-FFF2-40B4-BE49-F238E27FC236}">
                <a16:creationId xmlns:a16="http://schemas.microsoft.com/office/drawing/2014/main" id="{F0F3DE09-41FC-6DAC-65AB-9E990853A39A}"/>
              </a:ext>
            </a:extLst>
          </p:cNvPr>
          <p:cNvCxnSpPr>
            <a:cxnSpLocks/>
            <a:stCxn id="50" idx="3"/>
            <a:endCxn id="51" idx="1"/>
          </p:cNvCxnSpPr>
          <p:nvPr/>
        </p:nvCxnSpPr>
        <p:spPr>
          <a:xfrm>
            <a:off x="7074647" y="21255601"/>
            <a:ext cx="1250044" cy="1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B3D5DAB-5208-7375-7063-B0749F0DC8AD}"/>
              </a:ext>
            </a:extLst>
          </p:cNvPr>
          <p:cNvCxnSpPr>
            <a:cxnSpLocks/>
            <a:stCxn id="51" idx="3"/>
            <a:endCxn id="42" idx="1"/>
          </p:cNvCxnSpPr>
          <p:nvPr/>
        </p:nvCxnSpPr>
        <p:spPr>
          <a:xfrm flipV="1">
            <a:off x="9265738" y="20649310"/>
            <a:ext cx="1677382" cy="62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1B4F41-8026-8AE5-B008-20FFEC6EBC9C}"/>
              </a:ext>
            </a:extLst>
          </p:cNvPr>
          <p:cNvCxnSpPr>
            <a:cxnSpLocks/>
            <a:stCxn id="51" idx="3"/>
            <a:endCxn id="47" idx="1"/>
          </p:cNvCxnSpPr>
          <p:nvPr/>
        </p:nvCxnSpPr>
        <p:spPr>
          <a:xfrm>
            <a:off x="9265738" y="21270803"/>
            <a:ext cx="1689372" cy="107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7D6790D-8BA3-E90B-87FA-AE053D67FF7F}"/>
              </a:ext>
            </a:extLst>
          </p:cNvPr>
          <p:cNvSpPr txBox="1"/>
          <p:nvPr/>
        </p:nvSpPr>
        <p:spPr>
          <a:xfrm>
            <a:off x="13325106" y="20438776"/>
            <a:ext cx="1145893" cy="523220"/>
          </a:xfrm>
          <a:prstGeom prst="rect">
            <a:avLst/>
          </a:prstGeom>
          <a:noFill/>
        </p:spPr>
        <p:txBody>
          <a:bodyPr wrap="square" rtlCol="0">
            <a:spAutoFit/>
          </a:bodyPr>
          <a:lstStyle/>
          <a:p>
            <a:r>
              <a:rPr lang="en-IN" dirty="0"/>
              <a:t>Policy Network</a:t>
            </a:r>
          </a:p>
        </p:txBody>
      </p:sp>
      <p:sp>
        <p:nvSpPr>
          <p:cNvPr id="89" name="TextBox 88">
            <a:extLst>
              <a:ext uri="{FF2B5EF4-FFF2-40B4-BE49-F238E27FC236}">
                <a16:creationId xmlns:a16="http://schemas.microsoft.com/office/drawing/2014/main" id="{719D18BA-5372-69D2-966E-54FEC7D15044}"/>
              </a:ext>
            </a:extLst>
          </p:cNvPr>
          <p:cNvSpPr txBox="1"/>
          <p:nvPr/>
        </p:nvSpPr>
        <p:spPr>
          <a:xfrm>
            <a:off x="13344903" y="22238760"/>
            <a:ext cx="1145893" cy="523220"/>
          </a:xfrm>
          <a:prstGeom prst="rect">
            <a:avLst/>
          </a:prstGeom>
          <a:noFill/>
        </p:spPr>
        <p:txBody>
          <a:bodyPr wrap="square" rtlCol="0">
            <a:spAutoFit/>
          </a:bodyPr>
          <a:lstStyle/>
          <a:p>
            <a:r>
              <a:rPr lang="en-IN" dirty="0"/>
              <a:t>Target Network</a:t>
            </a:r>
          </a:p>
        </p:txBody>
      </p:sp>
      <p:sp>
        <p:nvSpPr>
          <p:cNvPr id="90" name="Arrow: Up-Down 89">
            <a:extLst>
              <a:ext uri="{FF2B5EF4-FFF2-40B4-BE49-F238E27FC236}">
                <a16:creationId xmlns:a16="http://schemas.microsoft.com/office/drawing/2014/main" id="{226605D0-3845-6EA0-999C-FEA142E08204}"/>
              </a:ext>
            </a:extLst>
          </p:cNvPr>
          <p:cNvSpPr/>
          <p:nvPr/>
        </p:nvSpPr>
        <p:spPr>
          <a:xfrm>
            <a:off x="13523969" y="21017679"/>
            <a:ext cx="519252" cy="1138518"/>
          </a:xfrm>
          <a:prstGeom prst="upDownArrow">
            <a:avLst/>
          </a:prstGeom>
          <a:solidFill>
            <a:schemeClr val="accent1">
              <a:lumMod val="20000"/>
              <a:lumOff val="8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90BC51E8-7765-24EB-CB81-590245FFE44D}"/>
              </a:ext>
            </a:extLst>
          </p:cNvPr>
          <p:cNvSpPr txBox="1"/>
          <p:nvPr/>
        </p:nvSpPr>
        <p:spPr>
          <a:xfrm>
            <a:off x="13898052" y="21270803"/>
            <a:ext cx="1145893" cy="523220"/>
          </a:xfrm>
          <a:prstGeom prst="rect">
            <a:avLst/>
          </a:prstGeom>
          <a:noFill/>
        </p:spPr>
        <p:txBody>
          <a:bodyPr wrap="square" rtlCol="0">
            <a:spAutoFit/>
          </a:bodyPr>
          <a:lstStyle/>
          <a:p>
            <a:r>
              <a:rPr lang="en-IN" dirty="0"/>
              <a:t>Network Sync</a:t>
            </a:r>
          </a:p>
        </p:txBody>
      </p:sp>
      <p:sp>
        <p:nvSpPr>
          <p:cNvPr id="92" name="TextBox 91">
            <a:extLst>
              <a:ext uri="{FF2B5EF4-FFF2-40B4-BE49-F238E27FC236}">
                <a16:creationId xmlns:a16="http://schemas.microsoft.com/office/drawing/2014/main" id="{339B6F3A-9D19-7F64-F27F-8615DF46C30C}"/>
              </a:ext>
            </a:extLst>
          </p:cNvPr>
          <p:cNvSpPr txBox="1"/>
          <p:nvPr/>
        </p:nvSpPr>
        <p:spPr>
          <a:xfrm>
            <a:off x="15411115" y="20930937"/>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Loss Function</a:t>
            </a:r>
          </a:p>
        </p:txBody>
      </p:sp>
      <p:pic>
        <p:nvPicPr>
          <p:cNvPr id="94" name="Picture 93">
            <a:extLst>
              <a:ext uri="{FF2B5EF4-FFF2-40B4-BE49-F238E27FC236}">
                <a16:creationId xmlns:a16="http://schemas.microsoft.com/office/drawing/2014/main" id="{37AC1BFB-BBB7-FD17-DEDF-6CB4621DB91E}"/>
              </a:ext>
            </a:extLst>
          </p:cNvPr>
          <p:cNvPicPr>
            <a:picLocks noChangeAspect="1"/>
          </p:cNvPicPr>
          <p:nvPr/>
        </p:nvPicPr>
        <p:blipFill>
          <a:blip r:embed="rId16"/>
          <a:stretch>
            <a:fillRect/>
          </a:stretch>
        </p:blipFill>
        <p:spPr>
          <a:xfrm>
            <a:off x="14879024" y="21285955"/>
            <a:ext cx="2690761" cy="932442"/>
          </a:xfrm>
          <a:prstGeom prst="rect">
            <a:avLst/>
          </a:prstGeom>
        </p:spPr>
      </p:pic>
      <p:sp>
        <p:nvSpPr>
          <p:cNvPr id="95" name="TextBox 94">
            <a:extLst>
              <a:ext uri="{FF2B5EF4-FFF2-40B4-BE49-F238E27FC236}">
                <a16:creationId xmlns:a16="http://schemas.microsoft.com/office/drawing/2014/main" id="{254CAC0C-F80A-A346-18A5-82779EC40B08}"/>
              </a:ext>
            </a:extLst>
          </p:cNvPr>
          <p:cNvSpPr txBox="1"/>
          <p:nvPr/>
        </p:nvSpPr>
        <p:spPr>
          <a:xfrm>
            <a:off x="18224362" y="21603854"/>
            <a:ext cx="1192192"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Optimization</a:t>
            </a:r>
          </a:p>
        </p:txBody>
      </p:sp>
      <p:cxnSp>
        <p:nvCxnSpPr>
          <p:cNvPr id="97" name="Straight Arrow Connector 96">
            <a:extLst>
              <a:ext uri="{FF2B5EF4-FFF2-40B4-BE49-F238E27FC236}">
                <a16:creationId xmlns:a16="http://schemas.microsoft.com/office/drawing/2014/main" id="{E098CC8B-7489-FF39-A77A-260AD159A5AE}"/>
              </a:ext>
            </a:extLst>
          </p:cNvPr>
          <p:cNvCxnSpPr>
            <a:stCxn id="94" idx="3"/>
            <a:endCxn id="95" idx="1"/>
          </p:cNvCxnSpPr>
          <p:nvPr/>
        </p:nvCxnSpPr>
        <p:spPr>
          <a:xfrm>
            <a:off x="17569785" y="21752176"/>
            <a:ext cx="654577" cy="5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0ECBF04-DBBA-E4C1-4E5E-E3930FDC06F2}"/>
              </a:ext>
            </a:extLst>
          </p:cNvPr>
          <p:cNvSpPr txBox="1"/>
          <p:nvPr/>
        </p:nvSpPr>
        <p:spPr>
          <a:xfrm>
            <a:off x="17824354" y="20515665"/>
            <a:ext cx="1991194"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Update Policy network</a:t>
            </a:r>
          </a:p>
        </p:txBody>
      </p:sp>
      <p:cxnSp>
        <p:nvCxnSpPr>
          <p:cNvPr id="102" name="Straight Arrow Connector 101">
            <a:extLst>
              <a:ext uri="{FF2B5EF4-FFF2-40B4-BE49-F238E27FC236}">
                <a16:creationId xmlns:a16="http://schemas.microsoft.com/office/drawing/2014/main" id="{FD2E00BF-AE01-88AD-8D5A-EE8C4C26FA91}"/>
              </a:ext>
            </a:extLst>
          </p:cNvPr>
          <p:cNvCxnSpPr>
            <a:stCxn id="100" idx="1"/>
            <a:endCxn id="88" idx="3"/>
          </p:cNvCxnSpPr>
          <p:nvPr/>
        </p:nvCxnSpPr>
        <p:spPr>
          <a:xfrm flipH="1">
            <a:off x="14470999" y="20669554"/>
            <a:ext cx="3353355" cy="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87F5AEF-A10B-3677-E5C5-83C15F9411BF}"/>
              </a:ext>
            </a:extLst>
          </p:cNvPr>
          <p:cNvCxnSpPr>
            <a:stCxn id="95" idx="0"/>
            <a:endCxn id="100" idx="2"/>
          </p:cNvCxnSpPr>
          <p:nvPr/>
        </p:nvCxnSpPr>
        <p:spPr>
          <a:xfrm flipH="1" flipV="1">
            <a:off x="18819951" y="20823442"/>
            <a:ext cx="507" cy="780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D5A318-F638-57E2-7F9D-2EAE6035DE44}"/>
              </a:ext>
            </a:extLst>
          </p:cNvPr>
          <p:cNvSpPr txBox="1"/>
          <p:nvPr/>
        </p:nvSpPr>
        <p:spPr>
          <a:xfrm>
            <a:off x="430959" y="20943723"/>
            <a:ext cx="5314246" cy="748923"/>
          </a:xfrm>
          <a:prstGeom prst="rect">
            <a:avLst/>
          </a:prstGeom>
          <a:noFill/>
        </p:spPr>
        <p:txBody>
          <a:bodyPr wrap="square">
            <a:spAutoFit/>
          </a:bodyPr>
          <a:lstStyle/>
          <a:p>
            <a:pPr marL="457200" algn="ctr">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5. </a:t>
            </a:r>
            <a:r>
              <a:rPr lang="en-US" sz="1800" dirty="0">
                <a:solidFill>
                  <a:srgbClr val="000000"/>
                </a:solidFill>
                <a:effectLst/>
                <a:latin typeface="+mn-lt"/>
                <a:ea typeface="Times New Roman" panose="02020603050405020304" pitchFamily="18" charset="0"/>
                <a:cs typeface="Aptos" panose="020B0004020202020204" pitchFamily="34" charset="0"/>
              </a:rPr>
              <a:t>General Representation of </a:t>
            </a:r>
          </a:p>
          <a:p>
            <a:pPr marL="457200" algn="ctr">
              <a:spcAft>
                <a:spcPts val="800"/>
              </a:spcAft>
            </a:pPr>
            <a:r>
              <a:rPr lang="en-US" sz="1800" dirty="0">
                <a:solidFill>
                  <a:srgbClr val="000000"/>
                </a:solidFill>
                <a:effectLst/>
                <a:latin typeface="+mn-lt"/>
                <a:ea typeface="Times New Roman" panose="02020603050405020304" pitchFamily="18" charset="0"/>
                <a:cs typeface="Aptos" panose="020B0004020202020204" pitchFamily="34" charset="0"/>
              </a:rPr>
              <a:t>Deep Q-Learning</a:t>
            </a:r>
            <a:r>
              <a:rPr lang="en-US" sz="1800" dirty="0">
                <a:latin typeface="+mn-lt"/>
                <a:ea typeface="Times New Roman" panose="02020603050405020304" pitchFamily="18" charset="0"/>
                <a:cs typeface="Aptos" panose="020B0004020202020204" pitchFamily="34" charset="0"/>
              </a:rPr>
              <a:t> </a:t>
            </a:r>
            <a:endParaRPr lang="en-IN" sz="1800" dirty="0">
              <a:effectLst/>
              <a:latin typeface="+mn-lt"/>
              <a:ea typeface="Aptos" panose="020B0004020202020204" pitchFamily="34" charset="0"/>
              <a:cs typeface="Aptos" panose="020B0004020202020204" pitchFamily="34" charset="0"/>
            </a:endParaRPr>
          </a:p>
        </p:txBody>
      </p:sp>
      <p:sp>
        <p:nvSpPr>
          <p:cNvPr id="106" name="TextBox 105">
            <a:extLst>
              <a:ext uri="{FF2B5EF4-FFF2-40B4-BE49-F238E27FC236}">
                <a16:creationId xmlns:a16="http://schemas.microsoft.com/office/drawing/2014/main" id="{1AE46275-CA65-2908-CA3D-B7C27E963D36}"/>
              </a:ext>
            </a:extLst>
          </p:cNvPr>
          <p:cNvSpPr txBox="1"/>
          <p:nvPr/>
        </p:nvSpPr>
        <p:spPr>
          <a:xfrm>
            <a:off x="7884647" y="21753940"/>
            <a:ext cx="1780816"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Memory Mini Batch</a:t>
            </a:r>
          </a:p>
        </p:txBody>
      </p:sp>
      <p:sp>
        <p:nvSpPr>
          <p:cNvPr id="107" name="TextBox 106">
            <a:extLst>
              <a:ext uri="{FF2B5EF4-FFF2-40B4-BE49-F238E27FC236}">
                <a16:creationId xmlns:a16="http://schemas.microsoft.com/office/drawing/2014/main" id="{D47BCCCE-9F00-5113-DF10-85DA19FB439F}"/>
              </a:ext>
            </a:extLst>
          </p:cNvPr>
          <p:cNvSpPr txBox="1"/>
          <p:nvPr/>
        </p:nvSpPr>
        <p:spPr>
          <a:xfrm>
            <a:off x="5615181" y="22012110"/>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Replay Memory</a:t>
            </a:r>
          </a:p>
        </p:txBody>
      </p:sp>
      <p:sp>
        <p:nvSpPr>
          <p:cNvPr id="111" name="TextBox 110">
            <a:extLst>
              <a:ext uri="{FF2B5EF4-FFF2-40B4-BE49-F238E27FC236}">
                <a16:creationId xmlns:a16="http://schemas.microsoft.com/office/drawing/2014/main" id="{25DB0C68-236F-95C3-59AA-7A9D5B669906}"/>
              </a:ext>
            </a:extLst>
          </p:cNvPr>
          <p:cNvSpPr txBox="1"/>
          <p:nvPr/>
        </p:nvSpPr>
        <p:spPr>
          <a:xfrm>
            <a:off x="286901" y="23697530"/>
            <a:ext cx="14814862" cy="369332"/>
          </a:xfrm>
          <a:prstGeom prst="rect">
            <a:avLst/>
          </a:prstGeom>
          <a:solidFill>
            <a:srgbClr val="00B0AC"/>
          </a:solidFill>
        </p:spPr>
        <p:txBody>
          <a:bodyPr wrap="square" rtlCol="0">
            <a:spAutoFit/>
          </a:bodyPr>
          <a:lstStyle/>
          <a:p>
            <a:pPr algn="ctr"/>
            <a:r>
              <a:rPr lang="en-IN" sz="1800" b="1" dirty="0">
                <a:solidFill>
                  <a:schemeClr val="bg1"/>
                </a:solidFill>
              </a:rPr>
              <a:t>A</a:t>
            </a:r>
            <a:r>
              <a:rPr lang="en-IN" sz="1800" dirty="0">
                <a:solidFill>
                  <a:schemeClr val="bg1"/>
                </a:solidFill>
              </a:rPr>
              <a:t> Parameters of Simulations</a:t>
            </a:r>
          </a:p>
        </p:txBody>
      </p:sp>
      <p:sp>
        <p:nvSpPr>
          <p:cNvPr id="114" name="TextBox 113">
            <a:extLst>
              <a:ext uri="{FF2B5EF4-FFF2-40B4-BE49-F238E27FC236}">
                <a16:creationId xmlns:a16="http://schemas.microsoft.com/office/drawing/2014/main" id="{FADFBC8C-EE6C-2AEA-C444-FB1AD96DCBAF}"/>
              </a:ext>
            </a:extLst>
          </p:cNvPr>
          <p:cNvSpPr txBox="1"/>
          <p:nvPr/>
        </p:nvSpPr>
        <p:spPr>
          <a:xfrm>
            <a:off x="27099827" y="16857562"/>
            <a:ext cx="4984270" cy="369332"/>
          </a:xfrm>
          <a:prstGeom prst="rect">
            <a:avLst/>
          </a:prstGeom>
          <a:noFill/>
        </p:spPr>
        <p:txBody>
          <a:bodyPr wrap="square" rtlCol="0">
            <a:spAutoFit/>
          </a:bodyPr>
          <a:lstStyle/>
          <a:p>
            <a:r>
              <a:rPr lang="en-IN" sz="1800" dirty="0"/>
              <a:t>Table. Score to Reward function</a:t>
            </a:r>
          </a:p>
        </p:txBody>
      </p:sp>
      <p:sp>
        <p:nvSpPr>
          <p:cNvPr id="115" name="TextBox 114">
            <a:extLst>
              <a:ext uri="{FF2B5EF4-FFF2-40B4-BE49-F238E27FC236}">
                <a16:creationId xmlns:a16="http://schemas.microsoft.com/office/drawing/2014/main" id="{F7F961FD-D32D-8C67-950C-F295B0F2E2E3}"/>
              </a:ext>
            </a:extLst>
          </p:cNvPr>
          <p:cNvSpPr txBox="1"/>
          <p:nvPr/>
        </p:nvSpPr>
        <p:spPr>
          <a:xfrm>
            <a:off x="15161039" y="23681960"/>
            <a:ext cx="17628457" cy="400110"/>
          </a:xfrm>
          <a:prstGeom prst="rect">
            <a:avLst/>
          </a:prstGeom>
          <a:solidFill>
            <a:srgbClr val="00B0AC"/>
          </a:solidFill>
        </p:spPr>
        <p:txBody>
          <a:bodyPr wrap="square" rtlCol="0">
            <a:spAutoFit/>
          </a:bodyPr>
          <a:lstStyle/>
          <a:p>
            <a:pPr algn="ctr"/>
            <a:r>
              <a:rPr lang="en-IN" sz="2000" b="1" dirty="0">
                <a:solidFill>
                  <a:schemeClr val="bg1"/>
                </a:solidFill>
              </a:rPr>
              <a:t>B</a:t>
            </a:r>
            <a:r>
              <a:rPr lang="en-IN" sz="2000" dirty="0">
                <a:solidFill>
                  <a:schemeClr val="bg1"/>
                </a:solidFill>
              </a:rPr>
              <a:t> Simulations and Predicted Antibodies</a:t>
            </a:r>
          </a:p>
        </p:txBody>
      </p:sp>
      <p:sp>
        <p:nvSpPr>
          <p:cNvPr id="119" name="Google Shape;66;p13">
            <a:extLst>
              <a:ext uri="{FF2B5EF4-FFF2-40B4-BE49-F238E27FC236}">
                <a16:creationId xmlns:a16="http://schemas.microsoft.com/office/drawing/2014/main" id="{763A7E2F-3255-C34C-6D11-9C9C1B9C6F44}"/>
              </a:ext>
            </a:extLst>
          </p:cNvPr>
          <p:cNvSpPr/>
          <p:nvPr/>
        </p:nvSpPr>
        <p:spPr>
          <a:xfrm>
            <a:off x="20862021" y="16411696"/>
            <a:ext cx="11927475" cy="125064"/>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900" b="1" dirty="0">
              <a:solidFill>
                <a:srgbClr val="EEEEEE"/>
              </a:solidFill>
            </a:endParaRPr>
          </a:p>
        </p:txBody>
      </p:sp>
      <p:sp>
        <p:nvSpPr>
          <p:cNvPr id="120" name="TextBox 119">
            <a:extLst>
              <a:ext uri="{FF2B5EF4-FFF2-40B4-BE49-F238E27FC236}">
                <a16:creationId xmlns:a16="http://schemas.microsoft.com/office/drawing/2014/main" id="{1C371C85-2F7A-23D3-66D5-425218D6F482}"/>
              </a:ext>
            </a:extLst>
          </p:cNvPr>
          <p:cNvSpPr txBox="1"/>
          <p:nvPr/>
        </p:nvSpPr>
        <p:spPr>
          <a:xfrm>
            <a:off x="213087" y="28530420"/>
            <a:ext cx="14700807" cy="369332"/>
          </a:xfrm>
          <a:prstGeom prst="rect">
            <a:avLst/>
          </a:prstGeom>
          <a:solidFill>
            <a:srgbClr val="00B0AC"/>
          </a:solidFill>
        </p:spPr>
        <p:txBody>
          <a:bodyPr wrap="square" rtlCol="0">
            <a:spAutoFit/>
          </a:bodyPr>
          <a:lstStyle/>
          <a:p>
            <a:pPr algn="ctr"/>
            <a:r>
              <a:rPr lang="en-IN" sz="1800" dirty="0">
                <a:solidFill>
                  <a:schemeClr val="bg1"/>
                </a:solidFill>
              </a:rPr>
              <a:t>Structure Validation using AlphaFold2 and C-alpha distance plots</a:t>
            </a:r>
          </a:p>
        </p:txBody>
      </p:sp>
      <p:graphicFrame>
        <p:nvGraphicFramePr>
          <p:cNvPr id="3" name="Table 2">
            <a:extLst>
              <a:ext uri="{FF2B5EF4-FFF2-40B4-BE49-F238E27FC236}">
                <a16:creationId xmlns:a16="http://schemas.microsoft.com/office/drawing/2014/main" id="{8416A50B-12BA-2189-A061-080FFDBB1053}"/>
              </a:ext>
            </a:extLst>
          </p:cNvPr>
          <p:cNvGraphicFramePr>
            <a:graphicFrameLocks noGrp="1"/>
          </p:cNvGraphicFramePr>
          <p:nvPr/>
        </p:nvGraphicFramePr>
        <p:xfrm>
          <a:off x="272145" y="24107017"/>
          <a:ext cx="14700808" cy="3509844"/>
        </p:xfrm>
        <a:graphic>
          <a:graphicData uri="http://schemas.openxmlformats.org/drawingml/2006/table">
            <a:tbl>
              <a:tblPr firstRow="1" firstCol="1" bandRow="1">
                <a:tableStyleId>{9C158E3D-C3EB-49D8-A6B2-AB95B476CFE3}</a:tableStyleId>
              </a:tblPr>
              <a:tblGrid>
                <a:gridCol w="773705">
                  <a:extLst>
                    <a:ext uri="{9D8B030D-6E8A-4147-A177-3AD203B41FA5}">
                      <a16:colId xmlns:a16="http://schemas.microsoft.com/office/drawing/2014/main" val="717957224"/>
                    </a:ext>
                  </a:extLst>
                </a:gridCol>
                <a:gridCol w="1521782">
                  <a:extLst>
                    <a:ext uri="{9D8B030D-6E8A-4147-A177-3AD203B41FA5}">
                      <a16:colId xmlns:a16="http://schemas.microsoft.com/office/drawing/2014/main" val="2595890735"/>
                    </a:ext>
                  </a:extLst>
                </a:gridCol>
                <a:gridCol w="1097654">
                  <a:extLst>
                    <a:ext uri="{9D8B030D-6E8A-4147-A177-3AD203B41FA5}">
                      <a16:colId xmlns:a16="http://schemas.microsoft.com/office/drawing/2014/main" val="4191296163"/>
                    </a:ext>
                  </a:extLst>
                </a:gridCol>
                <a:gridCol w="1283460">
                  <a:extLst>
                    <a:ext uri="{9D8B030D-6E8A-4147-A177-3AD203B41FA5}">
                      <a16:colId xmlns:a16="http://schemas.microsoft.com/office/drawing/2014/main" val="2356006471"/>
                    </a:ext>
                  </a:extLst>
                </a:gridCol>
                <a:gridCol w="334454">
                  <a:extLst>
                    <a:ext uri="{9D8B030D-6E8A-4147-A177-3AD203B41FA5}">
                      <a16:colId xmlns:a16="http://schemas.microsoft.com/office/drawing/2014/main" val="2313098296"/>
                    </a:ext>
                  </a:extLst>
                </a:gridCol>
                <a:gridCol w="1107440">
                  <a:extLst>
                    <a:ext uri="{9D8B030D-6E8A-4147-A177-3AD203B41FA5}">
                      <a16:colId xmlns:a16="http://schemas.microsoft.com/office/drawing/2014/main" val="3491449925"/>
                    </a:ext>
                  </a:extLst>
                </a:gridCol>
                <a:gridCol w="690880">
                  <a:extLst>
                    <a:ext uri="{9D8B030D-6E8A-4147-A177-3AD203B41FA5}">
                      <a16:colId xmlns:a16="http://schemas.microsoft.com/office/drawing/2014/main" val="2482195951"/>
                    </a:ext>
                  </a:extLst>
                </a:gridCol>
                <a:gridCol w="376504">
                  <a:extLst>
                    <a:ext uri="{9D8B030D-6E8A-4147-A177-3AD203B41FA5}">
                      <a16:colId xmlns:a16="http://schemas.microsoft.com/office/drawing/2014/main" val="276235846"/>
                    </a:ext>
                  </a:extLst>
                </a:gridCol>
                <a:gridCol w="863016">
                  <a:extLst>
                    <a:ext uri="{9D8B030D-6E8A-4147-A177-3AD203B41FA5}">
                      <a16:colId xmlns:a16="http://schemas.microsoft.com/office/drawing/2014/main" val="483763617"/>
                    </a:ext>
                  </a:extLst>
                </a:gridCol>
                <a:gridCol w="318044">
                  <a:extLst>
                    <a:ext uri="{9D8B030D-6E8A-4147-A177-3AD203B41FA5}">
                      <a16:colId xmlns:a16="http://schemas.microsoft.com/office/drawing/2014/main" val="2133329724"/>
                    </a:ext>
                  </a:extLst>
                </a:gridCol>
                <a:gridCol w="667476">
                  <a:extLst>
                    <a:ext uri="{9D8B030D-6E8A-4147-A177-3AD203B41FA5}">
                      <a16:colId xmlns:a16="http://schemas.microsoft.com/office/drawing/2014/main" val="2097765095"/>
                    </a:ext>
                  </a:extLst>
                </a:gridCol>
                <a:gridCol w="327101">
                  <a:extLst>
                    <a:ext uri="{9D8B030D-6E8A-4147-A177-3AD203B41FA5}">
                      <a16:colId xmlns:a16="http://schemas.microsoft.com/office/drawing/2014/main" val="4205858808"/>
                    </a:ext>
                  </a:extLst>
                </a:gridCol>
                <a:gridCol w="485699">
                  <a:extLst>
                    <a:ext uri="{9D8B030D-6E8A-4147-A177-3AD203B41FA5}">
                      <a16:colId xmlns:a16="http://schemas.microsoft.com/office/drawing/2014/main" val="2206073963"/>
                    </a:ext>
                  </a:extLst>
                </a:gridCol>
                <a:gridCol w="679822">
                  <a:extLst>
                    <a:ext uri="{9D8B030D-6E8A-4147-A177-3AD203B41FA5}">
                      <a16:colId xmlns:a16="http://schemas.microsoft.com/office/drawing/2014/main" val="2265604635"/>
                    </a:ext>
                  </a:extLst>
                </a:gridCol>
                <a:gridCol w="153298">
                  <a:extLst>
                    <a:ext uri="{9D8B030D-6E8A-4147-A177-3AD203B41FA5}">
                      <a16:colId xmlns:a16="http://schemas.microsoft.com/office/drawing/2014/main" val="3063704298"/>
                    </a:ext>
                  </a:extLst>
                </a:gridCol>
                <a:gridCol w="995108">
                  <a:extLst>
                    <a:ext uri="{9D8B030D-6E8A-4147-A177-3AD203B41FA5}">
                      <a16:colId xmlns:a16="http://schemas.microsoft.com/office/drawing/2014/main" val="933527839"/>
                    </a:ext>
                  </a:extLst>
                </a:gridCol>
                <a:gridCol w="956020">
                  <a:extLst>
                    <a:ext uri="{9D8B030D-6E8A-4147-A177-3AD203B41FA5}">
                      <a16:colId xmlns:a16="http://schemas.microsoft.com/office/drawing/2014/main" val="314842070"/>
                    </a:ext>
                  </a:extLst>
                </a:gridCol>
                <a:gridCol w="212952">
                  <a:extLst>
                    <a:ext uri="{9D8B030D-6E8A-4147-A177-3AD203B41FA5}">
                      <a16:colId xmlns:a16="http://schemas.microsoft.com/office/drawing/2014/main" val="2135654190"/>
                    </a:ext>
                  </a:extLst>
                </a:gridCol>
                <a:gridCol w="925550">
                  <a:extLst>
                    <a:ext uri="{9D8B030D-6E8A-4147-A177-3AD203B41FA5}">
                      <a16:colId xmlns:a16="http://schemas.microsoft.com/office/drawing/2014/main" val="2650288963"/>
                    </a:ext>
                  </a:extLst>
                </a:gridCol>
                <a:gridCol w="141250">
                  <a:extLst>
                    <a:ext uri="{9D8B030D-6E8A-4147-A177-3AD203B41FA5}">
                      <a16:colId xmlns:a16="http://schemas.microsoft.com/office/drawing/2014/main" val="1585313160"/>
                    </a:ext>
                  </a:extLst>
                </a:gridCol>
                <a:gridCol w="789593">
                  <a:extLst>
                    <a:ext uri="{9D8B030D-6E8A-4147-A177-3AD203B41FA5}">
                      <a16:colId xmlns:a16="http://schemas.microsoft.com/office/drawing/2014/main" val="3147543078"/>
                    </a:ext>
                  </a:extLst>
                </a:gridCol>
              </a:tblGrid>
              <a:tr h="220447">
                <a:tc gridSpan="21">
                  <a:txBody>
                    <a:bodyPr/>
                    <a:lstStyle/>
                    <a:p>
                      <a:pPr>
                        <a:lnSpc>
                          <a:spcPct val="107000"/>
                        </a:lnSpc>
                        <a:spcAft>
                          <a:spcPts val="800"/>
                        </a:spcAft>
                      </a:pPr>
                      <a:r>
                        <a:rPr lang="en-IN" sz="1300" kern="100" dirty="0">
                          <a:solidFill>
                            <a:schemeClr val="bg1"/>
                          </a:solidFill>
                          <a:effectLst/>
                          <a:latin typeface="+mn-lt"/>
                        </a:rPr>
                        <a:t>Q-Learning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230282439"/>
                  </a:ext>
                </a:extLst>
              </a:tr>
              <a:tr h="220447">
                <a:tc gridSpan="21">
                  <a:txBody>
                    <a:bodyPr/>
                    <a:lstStyle/>
                    <a:p>
                      <a:pPr>
                        <a:lnSpc>
                          <a:spcPct val="107000"/>
                        </a:lnSpc>
                        <a:spcAft>
                          <a:spcPts val="800"/>
                        </a:spcAft>
                      </a:pPr>
                      <a:r>
                        <a:rPr lang="en-IN" sz="1300" kern="100" dirty="0">
                          <a:effectLst/>
                          <a:latin typeface="+mn-lt"/>
                        </a:rPr>
                        <a:t>Epsilon Decay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extLst>
                  <a:ext uri="{0D108BD9-81ED-4DB2-BD59-A6C34878D82A}">
                    <a16:rowId xmlns:a16="http://schemas.microsoft.com/office/drawing/2014/main" val="886677812"/>
                  </a:ext>
                </a:extLst>
              </a:tr>
              <a:tr h="45076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Residues position</a:t>
                      </a:r>
                      <a:endParaRPr lang="en-IN"/>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effectLst/>
                          <a:latin typeface="+mn-lt"/>
                        </a:rPr>
                        <a:t>No. of Mutation a.a.</a:t>
                      </a:r>
                      <a:endParaRPr lang="en-IN" dirty="0"/>
                    </a:p>
                  </a:txBody>
                  <a:tcPr marL="68580" marR="68580" marT="0" marB="0">
                    <a:solidFill>
                      <a:srgbClr val="DDFCFF"/>
                    </a:solidFill>
                  </a:tcPr>
                </a:tc>
                <a:tc gridSpan="4">
                  <a:txBody>
                    <a:bodyPr/>
                    <a:lstStyle/>
                    <a:p>
                      <a:r>
                        <a:rPr lang="en-IN" sz="1300" kern="100" dirty="0">
                          <a:effectLst/>
                          <a:latin typeface="+mn-lt"/>
                        </a:rPr>
                        <a:t>Mutations Residues</a:t>
                      </a:r>
                      <a:endParaRPr lang="en-IN" sz="1300" dirty="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ea typeface="Aptos" panose="020B0004020202020204" pitchFamily="34" charset="0"/>
                          <a:cs typeface="Times New Roman" panose="02020603050405020304" pitchFamily="18" charset="0"/>
                        </a:rPr>
                        <a:t>Exploration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Exploration decay</a:t>
                      </a:r>
                      <a:endParaRPr lang="en-IN" sz="1300" dirty="0">
                        <a:latin typeface="+mn-lt"/>
                      </a:endParaRPr>
                    </a:p>
                  </a:txBody>
                  <a:tcPr marL="68580" marR="68580" marT="0" marB="0">
                    <a:solidFill>
                      <a:srgbClr val="DDFCFF"/>
                    </a:solidFill>
                  </a:tcPr>
                </a:tc>
                <a:tc hMerge="1">
                  <a:txBody>
                    <a:bodyPr/>
                    <a:lstStyle/>
                    <a:p>
                      <a:endParaRPr lang="en-IN" sz="1300" dirty="0">
                        <a:latin typeface="+mn-lt"/>
                      </a:endParaRPr>
                    </a:p>
                  </a:txBody>
                  <a:tcPr marL="68580" marR="68580" marT="0" marB="0">
                    <a:solidFill>
                      <a:srgbClr val="DDFCFF"/>
                    </a:solidFill>
                  </a:tcPr>
                </a:tc>
                <a:tc gridSpan="2">
                  <a:txBody>
                    <a:bodyPr/>
                    <a:lstStyle/>
                    <a:p>
                      <a:r>
                        <a:rPr lang="en-IN" sz="1300" kern="100" dirty="0">
                          <a:effectLst/>
                          <a:latin typeface="+mn-lt"/>
                        </a:rPr>
                        <a:t>Exploration decay interval</a:t>
                      </a:r>
                      <a:endParaRPr lang="en-IN" sz="1300" dirty="0">
                        <a:latin typeface="+mn-lt"/>
                      </a:endParaRPr>
                    </a:p>
                  </a:txBody>
                  <a:tcPr marL="68580" marR="68580" marT="0" marB="0">
                    <a:solidFill>
                      <a:srgbClr val="DDFCFF"/>
                    </a:solidFill>
                  </a:tcPr>
                </a:tc>
                <a:tc hMerge="1">
                  <a:txBody>
                    <a:bodyPr/>
                    <a:lstStyle/>
                    <a:p>
                      <a:r>
                        <a:rPr lang="en-IN" sz="1100" kern="100" dirty="0">
                          <a:effectLst/>
                        </a:rPr>
                        <a:t>Minimum Exploration</a:t>
                      </a:r>
                      <a:endParaRPr lang="en-IN" sz="1100" dirty="0"/>
                    </a:p>
                  </a:txBody>
                  <a:tcPr marL="68580" marR="68580" marT="0" marB="0">
                    <a:solidFill>
                      <a:schemeClr val="accent5">
                        <a:lumMod val="20000"/>
                        <a:lumOff val="80000"/>
                      </a:schemeClr>
                    </a:solidFill>
                  </a:tcPr>
                </a:tc>
                <a:tc gridSpan="2">
                  <a:txBody>
                    <a:bodyPr/>
                    <a:lstStyle/>
                    <a:p>
                      <a:r>
                        <a:rPr lang="en-IN" sz="1300" kern="100" dirty="0">
                          <a:effectLst/>
                          <a:latin typeface="+mn-lt"/>
                        </a:rPr>
                        <a:t>Minimum Exploration</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dirty="0"/>
                    </a:p>
                  </a:txBody>
                  <a:tcPr marL="68580" marR="68580" marT="0" marB="0"/>
                </a:tc>
                <a:tc>
                  <a:txBody>
                    <a:bodyPr/>
                    <a:lstStyle/>
                    <a:p>
                      <a:r>
                        <a:rPr lang="en-IN" sz="1300" kern="100" dirty="0">
                          <a:effectLst/>
                          <a:latin typeface="+mn-lt"/>
                        </a:rPr>
                        <a:t>Learning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Discount factor</a:t>
                      </a:r>
                      <a:endParaRPr lang="en-IN" sz="130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300" kern="100" dirty="0">
                          <a:effectLst/>
                          <a:latin typeface="+mn-lt"/>
                        </a:rPr>
                        <a:t>Random Seed</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1473048880"/>
                  </a:ext>
                </a:extLst>
              </a:tr>
              <a:tr h="315160">
                <a:tc>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Both</a:t>
                      </a:r>
                    </a:p>
                  </a:txBody>
                  <a:tcPr marL="68580" marR="68580" marT="0" marB="0">
                    <a:solidFill>
                      <a:srgbClr val="FF7D7D"/>
                    </a:solidFill>
                  </a:tcPr>
                </a:tc>
                <a:tc gridSpan="2">
                  <a:txBody>
                    <a:bodyPr/>
                    <a:lstStyle/>
                    <a:p>
                      <a:r>
                        <a:rPr lang="en-IN" sz="1300" kern="100">
                          <a:effectLst/>
                          <a:latin typeface="+mn-lt"/>
                          <a:ea typeface="Aptos" panose="020B0004020202020204" pitchFamily="34" charset="0"/>
                          <a:cs typeface="Times New Roman" panose="02020603050405020304" pitchFamily="18" charset="0"/>
                        </a:rPr>
                        <a:t>All</a:t>
                      </a:r>
                      <a:endParaRPr lang="en-IN"/>
                    </a:p>
                  </a:txBody>
                  <a:tcPr marL="68580" marR="68580" marT="0" marB="0">
                    <a:solidFill>
                      <a:srgbClr val="FF7D7D"/>
                    </a:solidFill>
                  </a:tcPr>
                </a:tc>
                <a:tc hMerge="1">
                  <a:txBody>
                    <a:bodyPr/>
                    <a:lstStyle/>
                    <a:p>
                      <a:endParaRPr lang="en-IN"/>
                    </a:p>
                  </a:txBody>
                  <a:tcPr/>
                </a:tc>
                <a:tc>
                  <a:txBody>
                    <a:bodyPr/>
                    <a:lstStyle/>
                    <a:p>
                      <a:r>
                        <a:rPr lang="en-IN" sz="1300">
                          <a:latin typeface="+mn-lt"/>
                        </a:rPr>
                        <a:t>20</a:t>
                      </a:r>
                      <a:endParaRPr lang="en-IN"/>
                    </a:p>
                  </a:txBody>
                  <a:tcPr marL="68580" marR="68580" marT="0" marB="0">
                    <a:solidFill>
                      <a:srgbClr val="FF7D7D"/>
                    </a:solidFill>
                  </a:tcPr>
                </a:tc>
                <a:tc gridSpan="4">
                  <a:txBody>
                    <a:bodyPr/>
                    <a:lstStyle/>
                    <a:p>
                      <a:r>
                        <a:rPr lang="en-IN" sz="1300" dirty="0">
                          <a:latin typeface="+mn-lt"/>
                        </a:rPr>
                        <a:t>All essential a.a.</a:t>
                      </a:r>
                    </a:p>
                  </a:txBody>
                  <a:tcPr marL="68580" marR="68580" marT="0" marB="0">
                    <a:solidFill>
                      <a:srgbClr val="FF7D7D"/>
                    </a:solidFill>
                  </a:tcPr>
                </a:tc>
                <a:tc hMerge="1">
                  <a:txBody>
                    <a:bodyPr/>
                    <a:lstStyle/>
                    <a:p>
                      <a:endParaRPr lang="en-IN"/>
                    </a:p>
                  </a:txBody>
                  <a:tcPr/>
                </a:tc>
                <a:tc hMerge="1">
                  <a:txBody>
                    <a:bodyPr/>
                    <a:lstStyle/>
                    <a:p>
                      <a:endParaRPr lang="en-IN"/>
                    </a:p>
                  </a:txBody>
                  <a:tcPr/>
                </a:tc>
                <a:tc hMerge="1">
                  <a:txBody>
                    <a:bodyPr/>
                    <a:lstStyle/>
                    <a:p>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0.01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1000</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0.05</a:t>
                      </a:r>
                    </a:p>
                  </a:txBody>
                  <a:tcPr marL="68580" marR="68580" marT="0" marB="0">
                    <a:solidFill>
                      <a:srgbClr val="FF7D7D"/>
                    </a:solidFill>
                  </a:tcPr>
                </a:tc>
                <a:tc hMerge="1">
                  <a:txBody>
                    <a:bodyPr/>
                    <a:lstStyle/>
                    <a:p>
                      <a:endParaRPr lang="en-IN"/>
                    </a:p>
                  </a:txBody>
                  <a:tcPr/>
                </a:tc>
                <a:tc>
                  <a:txBody>
                    <a:bodyPr/>
                    <a:lstStyle/>
                    <a:p>
                      <a:pPr algn="r"/>
                      <a:r>
                        <a:rPr lang="en-IN" sz="1300" dirty="0">
                          <a:latin typeface="+mn-lt"/>
                        </a:rPr>
                        <a:t>0.01</a:t>
                      </a:r>
                    </a:p>
                  </a:txBody>
                  <a:tcPr marL="68580" marR="68580" marT="0" marB="0">
                    <a:solidFill>
                      <a:srgbClr val="FF7D7D"/>
                    </a:solidFill>
                  </a:tcPr>
                </a:tc>
                <a:tc gridSpan="2">
                  <a:txBody>
                    <a:bodyPr/>
                    <a:lstStyle/>
                    <a:p>
                      <a:pPr algn="r"/>
                      <a:r>
                        <a:rPr lang="en-IN" sz="1300" dirty="0">
                          <a:latin typeface="+mn-lt"/>
                        </a:rPr>
                        <a:t>0.9</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17</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extLst>
                  <a:ext uri="{0D108BD9-81ED-4DB2-BD59-A6C34878D82A}">
                    <a16:rowId xmlns:a16="http://schemas.microsoft.com/office/drawing/2014/main" val="3231031056"/>
                  </a:ext>
                </a:extLst>
              </a:tr>
              <a:tr h="359833">
                <a:tc>
                  <a:txBody>
                    <a:bodyPr/>
                    <a:lstStyle/>
                    <a:p>
                      <a:pPr>
                        <a:lnSpc>
                          <a:spcPct val="107000"/>
                        </a:lnSpc>
                        <a:spcAft>
                          <a:spcPts val="800"/>
                        </a:spcAft>
                      </a:pPr>
                      <a:r>
                        <a:rPr lang="en-IN" sz="1300" kern="100" dirty="0">
                          <a:solidFill>
                            <a:sysClr val="windowText" lastClr="000000"/>
                          </a:solidFill>
                          <a:effectLst/>
                          <a:latin typeface="+mn-lt"/>
                        </a:rPr>
                        <a:t> Light</a:t>
                      </a:r>
                      <a:endParaRPr lang="en-IN" sz="1300" kern="100" dirty="0">
                        <a:solidFill>
                          <a:sysClr val="windowText" lastClr="000000"/>
                        </a:solidFill>
                        <a:effectLst/>
                        <a:latin typeface="+mn-lt"/>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r>
                        <a:rPr lang="en-IN" sz="1300" kern="100">
                          <a:solidFill>
                            <a:sysClr val="windowText" lastClr="000000"/>
                          </a:solidFill>
                          <a:effectLst/>
                          <a:latin typeface="+mn-lt"/>
                        </a:rPr>
                        <a:t> Ser32, Tyr34, Tyr53, Tyr57, Ser95, Asp97</a:t>
                      </a:r>
                      <a:endParaRPr lang="en-IN"/>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ysClr val="windowText" lastClr="000000"/>
                          </a:solidFill>
                          <a:effectLst/>
                          <a:latin typeface="+mn-lt"/>
                        </a:rPr>
                        <a:t> 6</a:t>
                      </a:r>
                      <a:endParaRPr lang="en-IN" dirty="0"/>
                    </a:p>
                  </a:txBody>
                  <a:tcPr marL="68580" marR="68580" marT="0" marB="0">
                    <a:solidFill>
                      <a:srgbClr val="33A8FF"/>
                    </a:solidFill>
                  </a:tcPr>
                </a:tc>
                <a:tc gridSpan="4">
                  <a:txBody>
                    <a:bodyPr/>
                    <a:lstStyle/>
                    <a:p>
                      <a:r>
                        <a:rPr lang="en-IN" sz="1300" kern="100" dirty="0">
                          <a:solidFill>
                            <a:sysClr val="windowText" lastClr="000000"/>
                          </a:solidFill>
                          <a:effectLst/>
                          <a:latin typeface="+mn-lt"/>
                        </a:rPr>
                        <a:t> S,Y,N,R,T,D</a:t>
                      </a:r>
                      <a:endParaRPr lang="en-IN" sz="1300" dirty="0">
                        <a:solidFill>
                          <a:sysClr val="windowText" lastClr="000000"/>
                        </a:solidFill>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 1</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0.005</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1000</a:t>
                      </a:r>
                      <a:endParaRPr lang="en-IN" sz="1300" dirty="0">
                        <a:solidFill>
                          <a:sysClr val="windowText" lastClr="000000"/>
                        </a:solidFill>
                        <a:latin typeface="+mn-lt"/>
                      </a:endParaRPr>
                    </a:p>
                  </a:txBody>
                  <a:tcPr marL="68580" marR="68580" marT="0" marB="0">
                    <a:solidFill>
                      <a:srgbClr val="33A8FF"/>
                    </a:solidFill>
                  </a:tcPr>
                </a:tc>
                <a:tc hMerge="1">
                  <a:txBody>
                    <a:bodyPr/>
                    <a:lstStyle/>
                    <a:p>
                      <a:r>
                        <a:rPr lang="en-IN" sz="1100" kern="100" dirty="0">
                          <a:solidFill>
                            <a:schemeClr val="bg1"/>
                          </a:solidFill>
                          <a:effectLst/>
                        </a:rPr>
                        <a:t>0.01</a:t>
                      </a:r>
                      <a:endParaRPr lang="en-IN" sz="1100" dirty="0">
                        <a:solidFill>
                          <a:schemeClr val="bg1"/>
                        </a:solidFill>
                      </a:endParaRPr>
                    </a:p>
                  </a:txBody>
                  <a:tcPr marL="68580" marR="68580" marT="0" marB="0">
                    <a:solidFill>
                      <a:srgbClr val="0070C0"/>
                    </a:solidFill>
                  </a:tcPr>
                </a:tc>
                <a:tc gridSpan="2">
                  <a:txBody>
                    <a:bodyPr/>
                    <a:lstStyle/>
                    <a:p>
                      <a:pPr algn="r"/>
                      <a:r>
                        <a:rPr lang="en-IN" sz="1300" kern="100" dirty="0">
                          <a:solidFill>
                            <a:sysClr val="windowText" lastClr="000000"/>
                          </a:solidFill>
                          <a:effectLst/>
                          <a:latin typeface="+mn-lt"/>
                        </a:rPr>
                        <a:t>0.01</a:t>
                      </a:r>
                      <a:endParaRPr lang="en-IN" sz="1300" dirty="0">
                        <a:solidFill>
                          <a:sysClr val="windowText" lastClr="000000"/>
                        </a:solidFill>
                        <a:latin typeface="+mn-lt"/>
                      </a:endParaRPr>
                    </a:p>
                  </a:txBody>
                  <a:tcPr marL="68580" marR="68580" marT="0" marB="0">
                    <a:solidFill>
                      <a:srgbClr val="33A8FF"/>
                    </a:solidFill>
                  </a:tcPr>
                </a:tc>
                <a:tc hMerge="1">
                  <a:txBody>
                    <a:bodyPr/>
                    <a:lstStyle/>
                    <a:p>
                      <a:endParaRPr lang="en-IN"/>
                    </a:p>
                  </a:txBody>
                  <a:tcPr marL="68580" marR="68580" marT="0" marB="0"/>
                </a:tc>
                <a:tc>
                  <a:txBody>
                    <a:bodyPr/>
                    <a:lstStyle/>
                    <a:p>
                      <a:pPr algn="r"/>
                      <a:r>
                        <a:rPr lang="en-IN" sz="1300" kern="100" dirty="0">
                          <a:solidFill>
                            <a:sysClr val="windowText" lastClr="000000"/>
                          </a:solidFill>
                          <a:effectLst/>
                          <a:latin typeface="+mn-lt"/>
                        </a:rPr>
                        <a:t>0.01 </a:t>
                      </a:r>
                      <a:endParaRPr lang="en-IN" sz="1300" dirty="0">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0.9 </a:t>
                      </a:r>
                      <a:endParaRPr lang="en-IN" sz="1300" dirty="0">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ysClr val="windowText" lastClr="000000"/>
                          </a:solidFill>
                          <a:effectLst/>
                          <a:latin typeface="+mn-lt"/>
                        </a:rPr>
                        <a:t>643</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extLst>
                  <a:ext uri="{0D108BD9-81ED-4DB2-BD59-A6C34878D82A}">
                    <a16:rowId xmlns:a16="http://schemas.microsoft.com/office/drawing/2014/main" val="2807850215"/>
                  </a:ext>
                </a:extLst>
              </a:tr>
              <a:tr h="220447">
                <a:tc>
                  <a:txBody>
                    <a:bodyPr/>
                    <a:lstStyle/>
                    <a:p>
                      <a:pPr>
                        <a:lnSpc>
                          <a:spcPct val="107000"/>
                        </a:lnSpc>
                        <a:spcAft>
                          <a:spcPts val="800"/>
                        </a:spcAft>
                      </a:pPr>
                      <a:r>
                        <a:rPr lang="en-IN" sz="1300" kern="100" dirty="0">
                          <a:solidFill>
                            <a:schemeClr val="tx1"/>
                          </a:solidFill>
                          <a:effectLst/>
                          <a:latin typeface="+mn-lt"/>
                        </a:rPr>
                        <a:t> Heavy</a:t>
                      </a:r>
                      <a:endParaRPr lang="en-IN" sz="1300" kern="100" dirty="0">
                        <a:solidFill>
                          <a:schemeClr val="tx1"/>
                        </a:solidFill>
                        <a:effectLst/>
                        <a:latin typeface="+mn-lt"/>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r>
                        <a:rPr lang="en-IN" sz="1300" kern="100">
                          <a:solidFill>
                            <a:schemeClr val="tx1"/>
                          </a:solidFill>
                          <a:effectLst/>
                          <a:latin typeface="+mn-lt"/>
                        </a:rPr>
                        <a:t> Ser54, Arg99,Tyr101, Arg102</a:t>
                      </a:r>
                      <a:endParaRPr lang="en-IN"/>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chemeClr val="tx1"/>
                          </a:solidFill>
                          <a:effectLst/>
                          <a:latin typeface="+mn-lt"/>
                        </a:rPr>
                        <a:t> 16</a:t>
                      </a:r>
                      <a:endParaRPr lang="en-IN" dirty="0"/>
                    </a:p>
                  </a:txBody>
                  <a:tcPr marL="68580" marR="68580" marT="0" marB="0">
                    <a:solidFill>
                      <a:schemeClr val="accent4">
                        <a:lumMod val="75000"/>
                      </a:schemeClr>
                    </a:solidFill>
                  </a:tcPr>
                </a:tc>
                <a:tc gridSpan="4">
                  <a:txBody>
                    <a:bodyPr/>
                    <a:lstStyle/>
                    <a:p>
                      <a:r>
                        <a:rPr lang="en-IN" sz="1300" kern="100" dirty="0">
                          <a:solidFill>
                            <a:schemeClr val="tx1"/>
                          </a:solidFill>
                          <a:effectLst/>
                          <a:latin typeface="+mn-lt"/>
                        </a:rPr>
                        <a:t> </a:t>
                      </a:r>
                      <a:r>
                        <a:rPr lang="pt-BR" sz="1300" kern="100" dirty="0">
                          <a:solidFill>
                            <a:schemeClr val="tx1"/>
                          </a:solidFill>
                          <a:effectLst/>
                          <a:latin typeface="+mn-lt"/>
                        </a:rPr>
                        <a:t>A,D,E,F,G,H,I,K,L,N,R,S,T,V,W,Y</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chemeClr val="tx1"/>
                        </a:solidFill>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 1</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0.005</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dirty="0">
                          <a:solidFill>
                            <a:schemeClr val="tx1"/>
                          </a:solidFill>
                          <a:effectLst/>
                          <a:latin typeface="+mn-lt"/>
                        </a:rPr>
                        <a:t>1000</a:t>
                      </a:r>
                      <a:endParaRPr lang="en-IN" sz="1300" dirty="0">
                        <a:latin typeface="+mn-lt"/>
                      </a:endParaRPr>
                    </a:p>
                  </a:txBody>
                  <a:tcPr marL="68580" marR="68580" marT="0" marB="0">
                    <a:solidFill>
                      <a:schemeClr val="accent4">
                        <a:lumMod val="75000"/>
                      </a:schemeClr>
                    </a:solidFill>
                  </a:tcPr>
                </a:tc>
                <a:tc hMerge="1">
                  <a:txBody>
                    <a:bodyPr/>
                    <a:lstStyle/>
                    <a:p>
                      <a:r>
                        <a:rPr lang="en-IN" sz="1100" kern="100" dirty="0">
                          <a:solidFill>
                            <a:schemeClr val="tx1"/>
                          </a:solidFill>
                          <a:effectLst/>
                        </a:rPr>
                        <a:t>0.05</a:t>
                      </a:r>
                      <a:endParaRPr lang="en-IN" sz="1100" dirty="0">
                        <a:solidFill>
                          <a:schemeClr val="tx1"/>
                        </a:solidFill>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0.05</a:t>
                      </a:r>
                      <a:endParaRPr lang="en-IN" sz="1300">
                        <a:latin typeface="+mn-lt"/>
                      </a:endParaRPr>
                    </a:p>
                  </a:txBody>
                  <a:tcPr marL="68580" marR="68580" marT="0" marB="0">
                    <a:solidFill>
                      <a:schemeClr val="accent4">
                        <a:lumMod val="75000"/>
                      </a:schemeClr>
                    </a:solidFill>
                  </a:tcPr>
                </a:tc>
                <a:tc hMerge="1">
                  <a:txBody>
                    <a:bodyPr/>
                    <a:lstStyle/>
                    <a:p>
                      <a:endParaRPr lang="en-IN"/>
                    </a:p>
                  </a:txBody>
                  <a:tcPr marL="68580" marR="68580" marT="0" marB="0"/>
                </a:tc>
                <a:tc>
                  <a:txBody>
                    <a:bodyPr/>
                    <a:lstStyle/>
                    <a:p>
                      <a:pPr algn="r"/>
                      <a:r>
                        <a:rPr lang="en-IN" sz="1300" kern="100">
                          <a:solidFill>
                            <a:schemeClr val="tx1"/>
                          </a:solidFill>
                          <a:effectLst/>
                          <a:latin typeface="+mn-lt"/>
                        </a:rPr>
                        <a:t>0.01</a:t>
                      </a: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0.9</a:t>
                      </a:r>
                      <a:endParaRPr lang="en-IN" sz="1300">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chemeClr val="tx1"/>
                          </a:solidFill>
                          <a:effectLst/>
                          <a:latin typeface="+mn-lt"/>
                        </a:rPr>
                        <a:t>71</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gn="r"/>
                      <a:endParaRPr lang="en-IN" sz="1300" dirty="0">
                        <a:solidFill>
                          <a:schemeClr val="tx1"/>
                        </a:solidFill>
                        <a:latin typeface="+mn-lt"/>
                      </a:endParaRPr>
                    </a:p>
                  </a:txBody>
                  <a:tcPr marL="68580" marR="68580" marT="0" marB="0">
                    <a:solidFill>
                      <a:schemeClr val="accent4">
                        <a:lumMod val="75000"/>
                      </a:schemeClr>
                    </a:solidFill>
                  </a:tcPr>
                </a:tc>
                <a:extLst>
                  <a:ext uri="{0D108BD9-81ED-4DB2-BD59-A6C34878D82A}">
                    <a16:rowId xmlns:a16="http://schemas.microsoft.com/office/drawing/2014/main" val="217613665"/>
                  </a:ext>
                </a:extLst>
              </a:tr>
              <a:tr h="359833">
                <a:tc>
                  <a:txBody>
                    <a:bodyPr/>
                    <a:lstStyle/>
                    <a:p>
                      <a:pPr>
                        <a:lnSpc>
                          <a:spcPct val="107000"/>
                        </a:lnSpc>
                        <a:spcAft>
                          <a:spcPts val="800"/>
                        </a:spcAft>
                      </a:pPr>
                      <a:r>
                        <a:rPr lang="en-IN" sz="1300" kern="100" dirty="0">
                          <a:effectLst/>
                          <a:latin typeface="+mn-lt"/>
                        </a:rPr>
                        <a:t> Heavy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r>
                        <a:rPr lang="en-IN" sz="1300" kern="100" dirty="0">
                          <a:effectLst/>
                          <a:latin typeface="+mn-lt"/>
                        </a:rPr>
                        <a:t> Ser54, Arg99,Tyr101, Arg102</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rPr>
                        <a:t> 16</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4">
                  <a:txBody>
                    <a:bodyPr/>
                    <a:lstStyle/>
                    <a:p>
                      <a:r>
                        <a:rPr lang="en-IN" sz="1300" kern="100" dirty="0">
                          <a:effectLst/>
                          <a:latin typeface="+mn-lt"/>
                        </a:rPr>
                        <a:t> </a:t>
                      </a:r>
                      <a:r>
                        <a:rPr lang="pt-BR" sz="1300" kern="100" dirty="0">
                          <a:effectLst/>
                          <a:latin typeface="+mn-lt"/>
                        </a:rPr>
                        <a:t>A,D,E,F,G,H,I,K,L,N,R,S,T,V,W,Y</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hMerge="1">
                  <a:txBody>
                    <a:bodyPr/>
                    <a:lstStyle/>
                    <a:p>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 1</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1000</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r>
                        <a:rPr lang="en-IN" sz="1100" kern="100" dirty="0">
                          <a:effectLst/>
                        </a:rPr>
                        <a:t>0.05</a:t>
                      </a:r>
                      <a:endParaRPr lang="en-IN" sz="1100" dirty="0"/>
                    </a:p>
                  </a:txBody>
                  <a:tcPr marL="68580" marR="68580" marT="0" marB="0">
                    <a:solidFill>
                      <a:srgbClr val="92D050"/>
                    </a:solidFill>
                  </a:tcPr>
                </a:tc>
                <a:tc gridSpan="2">
                  <a:txBody>
                    <a:bodyPr/>
                    <a:lstStyle/>
                    <a:p>
                      <a:pPr algn="r"/>
                      <a:r>
                        <a:rPr lang="en-IN" sz="1300" kern="100" dirty="0">
                          <a:effectLst/>
                          <a:latin typeface="+mn-lt"/>
                        </a:rPr>
                        <a:t>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endParaRPr lang="en-IN" dirty="0"/>
                    </a:p>
                  </a:txBody>
                  <a:tcPr marL="68580" marR="68580" marT="0" marB="0"/>
                </a:tc>
                <a:tc>
                  <a:txBody>
                    <a:bodyPr/>
                    <a:lstStyle/>
                    <a:p>
                      <a:pPr algn="r"/>
                      <a:r>
                        <a:rPr lang="en-IN" sz="1300" kern="100" dirty="0">
                          <a:effectLst/>
                          <a:latin typeface="+mn-lt"/>
                        </a:rPr>
                        <a:t>0.01 </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0.9</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effectLst/>
                          <a:latin typeface="+mn-lt"/>
                        </a:rPr>
                        <a:t>17</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66002512"/>
                  </a:ext>
                </a:extLst>
              </a:tr>
              <a:tr h="220447">
                <a:tc gridSpan="21">
                  <a:txBody>
                    <a:bodyPr/>
                    <a:lstStyle/>
                    <a:p>
                      <a:pPr>
                        <a:lnSpc>
                          <a:spcPct val="107000"/>
                        </a:lnSpc>
                        <a:spcAft>
                          <a:spcPts val="800"/>
                        </a:spcAft>
                      </a:pPr>
                      <a:r>
                        <a:rPr lang="en-IN" sz="1300" kern="100" dirty="0">
                          <a:solidFill>
                            <a:schemeClr val="bg1"/>
                          </a:solidFill>
                          <a:effectLst/>
                          <a:latin typeface="+mn-lt"/>
                        </a:rPr>
                        <a:t>Deep Q 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1336567787"/>
                  </a:ext>
                </a:extLst>
              </a:tr>
              <a:tr h="48530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Residues position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dirty="0">
                          <a:effectLst/>
                          <a:latin typeface="+mn-lt"/>
                        </a:rPr>
                        <a:t>No. of Mutation a.a.</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Mutations Residues</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ea typeface="Aptos" panose="020B0004020202020204" pitchFamily="34" charset="0"/>
                          <a:cs typeface="Times New Roman" panose="02020603050405020304" pitchFamily="18" charset="0"/>
                        </a:rPr>
                        <a:t>Exploration rate (epsilon)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r>
                        <a:rPr lang="en-IN" sz="1300" kern="100" dirty="0">
                          <a:effectLst/>
                          <a:latin typeface="+mn-lt"/>
                        </a:rPr>
                        <a:t>Epsilon decay</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Epsilon decay interval</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Exploration decay interval</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Minimum Exploration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dirty="0">
                          <a:effectLst/>
                          <a:latin typeface="+mn-lt"/>
                        </a:rPr>
                        <a:t>Minimum Exploration</a:t>
                      </a:r>
                      <a:endParaRPr lang="en-IN" sz="1100" dirty="0"/>
                    </a:p>
                  </a:txBody>
                  <a:tcPr marL="68580" marR="68580" marT="0" marB="0">
                    <a:solidFill>
                      <a:srgbClr val="DDFCFF"/>
                    </a:solidFill>
                  </a:tcPr>
                </a:tc>
                <a:tc gridSpan="2">
                  <a:txBody>
                    <a:bodyPr/>
                    <a:lstStyle/>
                    <a:p>
                      <a:r>
                        <a:rPr lang="en-IN" sz="1300" kern="100">
                          <a:effectLst/>
                          <a:latin typeface="+mn-lt"/>
                        </a:rPr>
                        <a:t>Learning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Learning rate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Discount factor</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solidFill>
                      <a:srgbClr val="DDFCFF"/>
                    </a:solidFill>
                  </a:tcPr>
                </a:tc>
                <a:tc hMerge="1">
                  <a:txBody>
                    <a:bodyPr/>
                    <a:lstStyle/>
                    <a:p>
                      <a:pPr>
                        <a:lnSpc>
                          <a:spcPct val="107000"/>
                        </a:lnSpc>
                        <a:spcAft>
                          <a:spcPts val="800"/>
                        </a:spcAft>
                      </a:pPr>
                      <a:endParaRPr lang="en-IN"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r>
                        <a:rPr lang="en-IN" sz="1300" kern="100" dirty="0">
                          <a:effectLst/>
                          <a:latin typeface="+mn-lt"/>
                        </a:rPr>
                        <a:t> Network Sync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 Replay Memory Size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endParaRPr lang="en-IN" sz="1100" dirty="0"/>
                    </a:p>
                  </a:txBody>
                  <a:tcPr marL="68580" marR="68580" marT="0" marB="0">
                    <a:solidFill>
                      <a:srgbClr val="DDFCFF"/>
                    </a:solidFill>
                  </a:tcPr>
                </a:tc>
                <a:tc gridSpan="2">
                  <a:txBody>
                    <a:bodyPr/>
                    <a:lstStyle/>
                    <a:p>
                      <a:pPr>
                        <a:lnSpc>
                          <a:spcPct val="107000"/>
                        </a:lnSpc>
                        <a:spcAft>
                          <a:spcPts val="800"/>
                        </a:spcAft>
                      </a:pPr>
                      <a:r>
                        <a:rPr lang="en-IN" sz="1300" kern="100" dirty="0">
                          <a:effectLst/>
                          <a:latin typeface="+mn-lt"/>
                        </a:rPr>
                        <a:t>Mini Batch Size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2370892371"/>
                  </a:ext>
                </a:extLst>
              </a:tr>
              <a:tr h="354366">
                <a:tc>
                  <a:txBody>
                    <a:bodyPr/>
                    <a:lstStyle/>
                    <a:p>
                      <a:pPr>
                        <a:lnSpc>
                          <a:spcPct val="107000"/>
                        </a:lnSpc>
                        <a:spcAft>
                          <a:spcPts val="800"/>
                        </a:spcAft>
                      </a:pPr>
                      <a:r>
                        <a:rPr lang="en-IN" sz="1300" kern="100" dirty="0">
                          <a:effectLst/>
                          <a:latin typeface="+mn-lt"/>
                        </a:rPr>
                        <a:t> Heavy</a:t>
                      </a: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b="0" i="0" u="none" strike="noStrike" kern="100" cap="none" dirty="0">
                          <a:solidFill>
                            <a:schemeClr val="tx1"/>
                          </a:solidFill>
                          <a:effectLst/>
                          <a:latin typeface="Arial"/>
                          <a:ea typeface="Arial"/>
                          <a:cs typeface="Arial"/>
                          <a:sym typeface="Arial"/>
                        </a:rPr>
                        <a:t>Ser54, Arg99, Tyr101, Arg102</a:t>
                      </a:r>
                      <a:endParaRPr lang="en-IN" sz="1300" kern="100" dirty="0">
                        <a:effectLst/>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16</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r>
                        <a:rPr lang="en-IN" sz="1300" b="0" i="0" u="none" strike="noStrike" kern="100" cap="none" dirty="0">
                          <a:solidFill>
                            <a:srgbClr val="000000"/>
                          </a:solidFill>
                          <a:effectLst/>
                          <a:latin typeface="Arial"/>
                          <a:ea typeface="Arial"/>
                          <a:cs typeface="Arial"/>
                          <a:sym typeface="Arial"/>
                        </a:rPr>
                        <a:t> </a:t>
                      </a:r>
                      <a:r>
                        <a:rPr lang="pt-BR" sz="1300" b="0" i="0" u="none" strike="noStrike" kern="100" cap="none" dirty="0">
                          <a:solidFill>
                            <a:srgbClr val="000000"/>
                          </a:solidFill>
                          <a:effectLst/>
                          <a:latin typeface="Arial"/>
                          <a:ea typeface="Arial"/>
                          <a:cs typeface="Arial"/>
                          <a:sym typeface="Arial"/>
                        </a:rPr>
                        <a:t>A,D,E,F,G,H,I,K,L,N,R,S,T,V,W,Y</a:t>
                      </a:r>
                      <a:endParaRPr lang="en-IN" sz="1300" b="0" i="0" u="none" strike="noStrike" cap="none" dirty="0">
                        <a:solidFill>
                          <a:srgbClr val="000000"/>
                        </a:solidFill>
                        <a:latin typeface="Arial"/>
                        <a:ea typeface="Arial"/>
                        <a:cs typeface="Arial"/>
                        <a:sym typeface="Arial"/>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300" kern="100" dirty="0">
                          <a:effectLst/>
                          <a:latin typeface="+mn-lt"/>
                        </a:rPr>
                        <a:t> 1</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0.05</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0.01 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0.01 </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0.9 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gn="r"/>
                      <a:r>
                        <a:rPr lang="en-IN" sz="1300" kern="100" dirty="0">
                          <a:effectLst/>
                          <a:latin typeface="+mn-lt"/>
                        </a:rPr>
                        <a:t>2000 </a:t>
                      </a:r>
                      <a:endParaRPr lang="en-IN" sz="1300" dirty="0">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r>
                        <a:rPr lang="en-IN" sz="1300" kern="100" dirty="0">
                          <a:effectLst/>
                          <a:latin typeface="+mn-lt"/>
                        </a:rPr>
                        <a:t>5000 </a:t>
                      </a:r>
                      <a:endParaRPr lang="en-IN" sz="1100" dirty="0"/>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gn="r"/>
                      <a:endParaRPr lang="en-IN" sz="1100" dirty="0"/>
                    </a:p>
                  </a:txBody>
                  <a:tcPr marL="68580" marR="68580" marT="0" marB="0">
                    <a:lnB w="38100" cap="flat" cmpd="sng" algn="ctr">
                      <a:solidFill>
                        <a:schemeClr val="tx1"/>
                      </a:solidFill>
                      <a:prstDash val="solid"/>
                      <a:round/>
                      <a:headEnd type="none" w="med" len="med"/>
                      <a:tailEnd type="none" w="med" len="med"/>
                    </a:lnB>
                    <a:solidFill>
                      <a:srgbClr val="FFFF00"/>
                    </a:solidFill>
                  </a:tcPr>
                </a:tc>
                <a:tc gridSpan="2">
                  <a:txBody>
                    <a:bodyPr/>
                    <a:lstStyle/>
                    <a:p>
                      <a:pPr algn="r">
                        <a:lnSpc>
                          <a:spcPct val="107000"/>
                        </a:lnSpc>
                        <a:spcAft>
                          <a:spcPts val="800"/>
                        </a:spcAft>
                      </a:pPr>
                      <a:r>
                        <a:rPr lang="en-IN" sz="1300" kern="100" dirty="0">
                          <a:effectLst/>
                          <a:latin typeface="+mn-lt"/>
                        </a:rPr>
                        <a:t>200 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extLst>
                  <a:ext uri="{0D108BD9-81ED-4DB2-BD59-A6C34878D82A}">
                    <a16:rowId xmlns:a16="http://schemas.microsoft.com/office/drawing/2014/main" val="1024438635"/>
                  </a:ext>
                </a:extLst>
              </a:tr>
            </a:tbl>
          </a:graphicData>
        </a:graphic>
      </p:graphicFrame>
      <p:pic>
        <p:nvPicPr>
          <p:cNvPr id="5" name="Picture 4">
            <a:extLst>
              <a:ext uri="{FF2B5EF4-FFF2-40B4-BE49-F238E27FC236}">
                <a16:creationId xmlns:a16="http://schemas.microsoft.com/office/drawing/2014/main" id="{49BF22DB-791A-8FD3-D81B-1D66A830D20A}"/>
              </a:ext>
            </a:extLst>
          </p:cNvPr>
          <p:cNvPicPr>
            <a:picLocks noChangeAspect="1"/>
          </p:cNvPicPr>
          <p:nvPr/>
        </p:nvPicPr>
        <p:blipFill rotWithShape="1">
          <a:blip r:embed="rId17"/>
          <a:srcRect l="26108" t="2498" r="28049"/>
          <a:stretch/>
        </p:blipFill>
        <p:spPr>
          <a:xfrm>
            <a:off x="264283" y="29112251"/>
            <a:ext cx="4669215" cy="6123038"/>
          </a:xfrm>
          <a:prstGeom prst="rect">
            <a:avLst/>
          </a:prstGeom>
          <a:ln w="28575">
            <a:solidFill>
              <a:srgbClr val="00B0F0"/>
            </a:solidFill>
          </a:ln>
        </p:spPr>
      </p:pic>
      <p:pic>
        <p:nvPicPr>
          <p:cNvPr id="7" name="Picture 6">
            <a:extLst>
              <a:ext uri="{FF2B5EF4-FFF2-40B4-BE49-F238E27FC236}">
                <a16:creationId xmlns:a16="http://schemas.microsoft.com/office/drawing/2014/main" id="{729A8815-0B39-79B3-3716-7A6F4A293E76}"/>
              </a:ext>
            </a:extLst>
          </p:cNvPr>
          <p:cNvPicPr>
            <a:picLocks noChangeAspect="1"/>
          </p:cNvPicPr>
          <p:nvPr/>
        </p:nvPicPr>
        <p:blipFill rotWithShape="1">
          <a:blip r:embed="rId18"/>
          <a:srcRect l="29540" r="22659"/>
          <a:stretch/>
        </p:blipFill>
        <p:spPr>
          <a:xfrm>
            <a:off x="5063547" y="29123139"/>
            <a:ext cx="4828979" cy="6112150"/>
          </a:xfrm>
          <a:prstGeom prst="rect">
            <a:avLst/>
          </a:prstGeom>
          <a:ln w="28575">
            <a:solidFill>
              <a:schemeClr val="accent4">
                <a:lumMod val="75000"/>
              </a:schemeClr>
            </a:solidFill>
          </a:ln>
        </p:spPr>
      </p:pic>
      <p:grpSp>
        <p:nvGrpSpPr>
          <p:cNvPr id="31" name="Group 30">
            <a:extLst>
              <a:ext uri="{FF2B5EF4-FFF2-40B4-BE49-F238E27FC236}">
                <a16:creationId xmlns:a16="http://schemas.microsoft.com/office/drawing/2014/main" id="{1523422B-550B-C006-8DC4-7FB92DA4CDEC}"/>
              </a:ext>
            </a:extLst>
          </p:cNvPr>
          <p:cNvGrpSpPr/>
          <p:nvPr/>
        </p:nvGrpSpPr>
        <p:grpSpPr>
          <a:xfrm>
            <a:off x="265308" y="38287819"/>
            <a:ext cx="3394748" cy="3040425"/>
            <a:chOff x="186426" y="35874659"/>
            <a:chExt cx="3974094" cy="3559302"/>
          </a:xfrm>
        </p:grpSpPr>
        <p:sp>
          <p:nvSpPr>
            <p:cNvPr id="26" name="Rectangle 25">
              <a:extLst>
                <a:ext uri="{FF2B5EF4-FFF2-40B4-BE49-F238E27FC236}">
                  <a16:creationId xmlns:a16="http://schemas.microsoft.com/office/drawing/2014/main" id="{1C47D1F5-11CF-5813-9033-1429ACB0A449}"/>
                </a:ext>
              </a:extLst>
            </p:cNvPr>
            <p:cNvSpPr/>
            <p:nvPr/>
          </p:nvSpPr>
          <p:spPr>
            <a:xfrm>
              <a:off x="186512" y="35874659"/>
              <a:ext cx="3974008"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0C515CEC-0644-3E6F-95AD-96B9E6C2B53C}"/>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1249" t="13554" r="5733" b="7881"/>
            <a:stretch/>
          </p:blipFill>
          <p:spPr>
            <a:xfrm>
              <a:off x="186426" y="35922123"/>
              <a:ext cx="3875706" cy="3449803"/>
            </a:xfrm>
            <a:prstGeom prst="rect">
              <a:avLst/>
            </a:prstGeom>
          </p:spPr>
        </p:pic>
      </p:grpSp>
      <p:sp>
        <p:nvSpPr>
          <p:cNvPr id="21" name="TextBox 20">
            <a:extLst>
              <a:ext uri="{FF2B5EF4-FFF2-40B4-BE49-F238E27FC236}">
                <a16:creationId xmlns:a16="http://schemas.microsoft.com/office/drawing/2014/main" id="{F39BDAD9-F24B-0324-8CC8-FF6A5A91EE4E}"/>
              </a:ext>
            </a:extLst>
          </p:cNvPr>
          <p:cNvSpPr txBox="1"/>
          <p:nvPr/>
        </p:nvSpPr>
        <p:spPr>
          <a:xfrm>
            <a:off x="229083" y="27657100"/>
            <a:ext cx="14814862" cy="923330"/>
          </a:xfrm>
          <a:prstGeom prst="rect">
            <a:avLst/>
          </a:prstGeom>
          <a:noFill/>
        </p:spPr>
        <p:txBody>
          <a:bodyPr wrap="square" rtlCol="0">
            <a:spAutoFit/>
          </a:bodyPr>
          <a:lstStyle/>
          <a:p>
            <a:r>
              <a:rPr lang="en-IN" sz="1800" b="1" dirty="0"/>
              <a:t>Figure 6 A </a:t>
            </a:r>
            <a:r>
              <a:rPr lang="en-IN" sz="1800" dirty="0"/>
              <a:t>Parameter Table, </a:t>
            </a:r>
            <a:r>
              <a:rPr lang="en-IN" sz="1800" b="1" dirty="0"/>
              <a:t>B </a:t>
            </a:r>
            <a:r>
              <a:rPr lang="en-IN" sz="1800" dirty="0"/>
              <a:t>Simulations and AlphaFold2 (AF) Predicted structures with Binding Affinity(BA) and RMSD. The parameters for the simulation. The simulations and the higher affinity states from them are shown in the Simulation section corresponding to the colour in the Parameter table as </a:t>
            </a:r>
            <a:r>
              <a:rPr lang="en-IN" sz="1800" dirty="0">
                <a:solidFill>
                  <a:srgbClr val="FF0000"/>
                </a:solidFill>
              </a:rPr>
              <a:t>Red</a:t>
            </a:r>
            <a:r>
              <a:rPr lang="en-IN" sz="1800" dirty="0">
                <a:solidFill>
                  <a:schemeClr val="tx1"/>
                </a:solidFill>
              </a:rPr>
              <a:t>,</a:t>
            </a:r>
            <a:r>
              <a:rPr lang="en-IN" sz="1800" dirty="0">
                <a:solidFill>
                  <a:srgbClr val="0070C0"/>
                </a:solidFill>
              </a:rPr>
              <a:t> Blue</a:t>
            </a:r>
            <a:r>
              <a:rPr lang="en-IN" sz="1800" dirty="0">
                <a:solidFill>
                  <a:schemeClr val="tx1"/>
                </a:solidFill>
              </a:rPr>
              <a:t>,</a:t>
            </a:r>
            <a:r>
              <a:rPr lang="en-IN" sz="1800" dirty="0">
                <a:solidFill>
                  <a:schemeClr val="accent4">
                    <a:lumMod val="75000"/>
                  </a:schemeClr>
                </a:solidFill>
              </a:rPr>
              <a:t> Orange </a:t>
            </a:r>
            <a:r>
              <a:rPr lang="en-IN" sz="1800" dirty="0"/>
              <a:t>and </a:t>
            </a:r>
            <a:r>
              <a:rPr lang="en-IN" sz="1800" dirty="0">
                <a:solidFill>
                  <a:srgbClr val="00B050"/>
                </a:solidFill>
              </a:rPr>
              <a:t>Green</a:t>
            </a:r>
            <a:r>
              <a:rPr lang="en-IN" sz="1800" dirty="0"/>
              <a:t>. The DQL simulation (</a:t>
            </a:r>
            <a:r>
              <a:rPr lang="en-IN" sz="1800" dirty="0">
                <a:solidFill>
                  <a:srgbClr val="D5D000"/>
                </a:solidFill>
              </a:rPr>
              <a:t>Yellow</a:t>
            </a:r>
            <a:r>
              <a:rPr lang="en-IN" sz="1800" dirty="0"/>
              <a:t>) is mentioned in the Discussion and Future work section. </a:t>
            </a:r>
          </a:p>
        </p:txBody>
      </p:sp>
      <p:grpSp>
        <p:nvGrpSpPr>
          <p:cNvPr id="37" name="Group 36">
            <a:extLst>
              <a:ext uri="{FF2B5EF4-FFF2-40B4-BE49-F238E27FC236}">
                <a16:creationId xmlns:a16="http://schemas.microsoft.com/office/drawing/2014/main" id="{1736447B-D364-5007-A89A-09FF09C8F249}"/>
              </a:ext>
            </a:extLst>
          </p:cNvPr>
          <p:cNvGrpSpPr/>
          <p:nvPr/>
        </p:nvGrpSpPr>
        <p:grpSpPr>
          <a:xfrm>
            <a:off x="7167768" y="35337160"/>
            <a:ext cx="3702208" cy="2869500"/>
            <a:chOff x="7269225" y="36075278"/>
            <a:chExt cx="4145535" cy="3559302"/>
          </a:xfrm>
        </p:grpSpPr>
        <p:sp>
          <p:nvSpPr>
            <p:cNvPr id="35" name="Rectangle 34">
              <a:extLst>
                <a:ext uri="{FF2B5EF4-FFF2-40B4-BE49-F238E27FC236}">
                  <a16:creationId xmlns:a16="http://schemas.microsoft.com/office/drawing/2014/main" id="{6B94E94F-F9A3-D08C-BF98-3DE0938E9CD5}"/>
                </a:ext>
              </a:extLst>
            </p:cNvPr>
            <p:cNvSpPr/>
            <p:nvPr/>
          </p:nvSpPr>
          <p:spPr>
            <a:xfrm>
              <a:off x="7269225" y="36075278"/>
              <a:ext cx="4145535"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a:extLst>
                <a:ext uri="{FF2B5EF4-FFF2-40B4-BE49-F238E27FC236}">
                  <a16:creationId xmlns:a16="http://schemas.microsoft.com/office/drawing/2014/main" id="{AF8EEC65-B46B-48AA-814C-8D736DA11088}"/>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3266" t="13553" r="7530" b="5734"/>
            <a:stretch/>
          </p:blipFill>
          <p:spPr>
            <a:xfrm>
              <a:off x="7303644" y="36122104"/>
              <a:ext cx="4050156" cy="3465650"/>
            </a:xfrm>
            <a:prstGeom prst="rect">
              <a:avLst/>
            </a:prstGeom>
          </p:spPr>
        </p:pic>
      </p:grpSp>
      <p:grpSp>
        <p:nvGrpSpPr>
          <p:cNvPr id="41" name="Group 40">
            <a:extLst>
              <a:ext uri="{FF2B5EF4-FFF2-40B4-BE49-F238E27FC236}">
                <a16:creationId xmlns:a16="http://schemas.microsoft.com/office/drawing/2014/main" id="{F0BD21ED-B680-CE5A-E170-2B7D61B85B6E}"/>
              </a:ext>
            </a:extLst>
          </p:cNvPr>
          <p:cNvGrpSpPr/>
          <p:nvPr/>
        </p:nvGrpSpPr>
        <p:grpSpPr>
          <a:xfrm>
            <a:off x="282517" y="35358325"/>
            <a:ext cx="3346260" cy="2831750"/>
            <a:chOff x="8687311" y="36075278"/>
            <a:chExt cx="4323305" cy="3798202"/>
          </a:xfrm>
        </p:grpSpPr>
        <p:sp>
          <p:nvSpPr>
            <p:cNvPr id="40" name="Rectangle 39">
              <a:extLst>
                <a:ext uri="{FF2B5EF4-FFF2-40B4-BE49-F238E27FC236}">
                  <a16:creationId xmlns:a16="http://schemas.microsoft.com/office/drawing/2014/main" id="{D8F802D0-4938-10BD-F466-C43B77BE22A9}"/>
                </a:ext>
              </a:extLst>
            </p:cNvPr>
            <p:cNvSpPr/>
            <p:nvPr/>
          </p:nvSpPr>
          <p:spPr>
            <a:xfrm>
              <a:off x="8687311" y="36075278"/>
              <a:ext cx="4323305" cy="37982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a:extLst>
                <a:ext uri="{FF2B5EF4-FFF2-40B4-BE49-F238E27FC236}">
                  <a16:creationId xmlns:a16="http://schemas.microsoft.com/office/drawing/2014/main" id="{0BE5C6DB-7338-4779-E0E4-161CAF563B17}"/>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t="10281" r="5739" b="6172"/>
            <a:stretch/>
          </p:blipFill>
          <p:spPr>
            <a:xfrm>
              <a:off x="8768015" y="36153061"/>
              <a:ext cx="4139035" cy="3668500"/>
            </a:xfrm>
            <a:prstGeom prst="rect">
              <a:avLst/>
            </a:prstGeom>
          </p:spPr>
        </p:pic>
      </p:grpSp>
      <p:grpSp>
        <p:nvGrpSpPr>
          <p:cNvPr id="55" name="Group 54">
            <a:extLst>
              <a:ext uri="{FF2B5EF4-FFF2-40B4-BE49-F238E27FC236}">
                <a16:creationId xmlns:a16="http://schemas.microsoft.com/office/drawing/2014/main" id="{CBE4835E-9F7B-AC92-FA32-11241F0CB7F6}"/>
              </a:ext>
            </a:extLst>
          </p:cNvPr>
          <p:cNvGrpSpPr/>
          <p:nvPr/>
        </p:nvGrpSpPr>
        <p:grpSpPr>
          <a:xfrm>
            <a:off x="7183715" y="38287819"/>
            <a:ext cx="3629588" cy="3035346"/>
            <a:chOff x="5537290" y="36284482"/>
            <a:chExt cx="4145534" cy="3561440"/>
          </a:xfrm>
        </p:grpSpPr>
        <p:sp>
          <p:nvSpPr>
            <p:cNvPr id="54" name="Rectangle 53">
              <a:extLst>
                <a:ext uri="{FF2B5EF4-FFF2-40B4-BE49-F238E27FC236}">
                  <a16:creationId xmlns:a16="http://schemas.microsoft.com/office/drawing/2014/main" id="{9A783D77-A646-64A9-3CF4-F0F36FA52148}"/>
                </a:ext>
              </a:extLst>
            </p:cNvPr>
            <p:cNvSpPr/>
            <p:nvPr/>
          </p:nvSpPr>
          <p:spPr>
            <a:xfrm>
              <a:off x="5537290" y="36284482"/>
              <a:ext cx="4145534" cy="35614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a:extLst>
                <a:ext uri="{FF2B5EF4-FFF2-40B4-BE49-F238E27FC236}">
                  <a16:creationId xmlns:a16="http://schemas.microsoft.com/office/drawing/2014/main" id="{5CBE0AF2-73A1-CD4D-FDB0-34E233F13692}"/>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1719" t="11210" r="7039" b="6601"/>
            <a:stretch/>
          </p:blipFill>
          <p:spPr>
            <a:xfrm>
              <a:off x="5626186" y="36310118"/>
              <a:ext cx="3974009" cy="3459586"/>
            </a:xfrm>
            <a:prstGeom prst="rect">
              <a:avLst/>
            </a:prstGeom>
          </p:spPr>
        </p:pic>
      </p:grpSp>
      <p:grpSp>
        <p:nvGrpSpPr>
          <p:cNvPr id="80" name="Group 79">
            <a:extLst>
              <a:ext uri="{FF2B5EF4-FFF2-40B4-BE49-F238E27FC236}">
                <a16:creationId xmlns:a16="http://schemas.microsoft.com/office/drawing/2014/main" id="{27ACA9D2-233D-9AE1-EF0A-1A7EFFABDEBB}"/>
              </a:ext>
            </a:extLst>
          </p:cNvPr>
          <p:cNvGrpSpPr/>
          <p:nvPr/>
        </p:nvGrpSpPr>
        <p:grpSpPr>
          <a:xfrm>
            <a:off x="3683777" y="35337160"/>
            <a:ext cx="3390870" cy="2869501"/>
            <a:chOff x="9303293" y="35279635"/>
            <a:chExt cx="4306213" cy="3775909"/>
          </a:xfrm>
        </p:grpSpPr>
        <p:sp>
          <p:nvSpPr>
            <p:cNvPr id="79" name="Rectangle 78">
              <a:extLst>
                <a:ext uri="{FF2B5EF4-FFF2-40B4-BE49-F238E27FC236}">
                  <a16:creationId xmlns:a16="http://schemas.microsoft.com/office/drawing/2014/main" id="{3ABCC5A9-019A-270C-B0DB-1BD4F31B3654}"/>
                </a:ext>
              </a:extLst>
            </p:cNvPr>
            <p:cNvSpPr/>
            <p:nvPr/>
          </p:nvSpPr>
          <p:spPr>
            <a:xfrm>
              <a:off x="9303293" y="35279635"/>
              <a:ext cx="4306213" cy="3775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Graphic 73">
              <a:extLst>
                <a:ext uri="{FF2B5EF4-FFF2-40B4-BE49-F238E27FC236}">
                  <a16:creationId xmlns:a16="http://schemas.microsoft.com/office/drawing/2014/main" id="{E55F7E67-26A7-7788-FF94-99521E9BD8AC}"/>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l="877" t="11377" r="4713" b="6108"/>
            <a:stretch/>
          </p:blipFill>
          <p:spPr>
            <a:xfrm>
              <a:off x="9383631" y="35329852"/>
              <a:ext cx="4145536" cy="3623242"/>
            </a:xfrm>
            <a:prstGeom prst="rect">
              <a:avLst/>
            </a:prstGeom>
          </p:spPr>
        </p:pic>
      </p:grpSp>
      <p:grpSp>
        <p:nvGrpSpPr>
          <p:cNvPr id="84" name="Group 83">
            <a:extLst>
              <a:ext uri="{FF2B5EF4-FFF2-40B4-BE49-F238E27FC236}">
                <a16:creationId xmlns:a16="http://schemas.microsoft.com/office/drawing/2014/main" id="{E7A63FF4-D470-12CA-4B77-CCDF2AEE57A6}"/>
              </a:ext>
            </a:extLst>
          </p:cNvPr>
          <p:cNvGrpSpPr/>
          <p:nvPr/>
        </p:nvGrpSpPr>
        <p:grpSpPr>
          <a:xfrm>
            <a:off x="3751285" y="38288418"/>
            <a:ext cx="3403284" cy="3035346"/>
            <a:chOff x="4260935" y="39322439"/>
            <a:chExt cx="3990754" cy="3752009"/>
          </a:xfrm>
        </p:grpSpPr>
        <p:sp>
          <p:nvSpPr>
            <p:cNvPr id="83" name="Rectangle 82">
              <a:extLst>
                <a:ext uri="{FF2B5EF4-FFF2-40B4-BE49-F238E27FC236}">
                  <a16:creationId xmlns:a16="http://schemas.microsoft.com/office/drawing/2014/main" id="{2F638DFC-8913-17A1-D6CF-AD29C8944DD7}"/>
                </a:ext>
              </a:extLst>
            </p:cNvPr>
            <p:cNvSpPr/>
            <p:nvPr/>
          </p:nvSpPr>
          <p:spPr>
            <a:xfrm>
              <a:off x="4260935" y="39322439"/>
              <a:ext cx="3990754" cy="375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2" name="Graphic 81">
              <a:extLst>
                <a:ext uri="{FF2B5EF4-FFF2-40B4-BE49-F238E27FC236}">
                  <a16:creationId xmlns:a16="http://schemas.microsoft.com/office/drawing/2014/main" id="{31406C75-3FE4-4A5A-2980-29DE4E3A8E77}"/>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t="10228" r="6213" b="7677"/>
            <a:stretch/>
          </p:blipFill>
          <p:spPr>
            <a:xfrm>
              <a:off x="4351821" y="39369904"/>
              <a:ext cx="3805538" cy="3604796"/>
            </a:xfrm>
            <a:prstGeom prst="rect">
              <a:avLst/>
            </a:prstGeom>
          </p:spPr>
        </p:pic>
      </p:grpSp>
      <p:grpSp>
        <p:nvGrpSpPr>
          <p:cNvPr id="99" name="Group 98">
            <a:extLst>
              <a:ext uri="{FF2B5EF4-FFF2-40B4-BE49-F238E27FC236}">
                <a16:creationId xmlns:a16="http://schemas.microsoft.com/office/drawing/2014/main" id="{A321C1C0-541A-480D-5FF0-AEB9F2F72A38}"/>
              </a:ext>
            </a:extLst>
          </p:cNvPr>
          <p:cNvGrpSpPr/>
          <p:nvPr/>
        </p:nvGrpSpPr>
        <p:grpSpPr>
          <a:xfrm>
            <a:off x="8947233" y="29120616"/>
            <a:ext cx="5759368" cy="3456967"/>
            <a:chOff x="9104436" y="29839451"/>
            <a:chExt cx="4883014" cy="3551389"/>
          </a:xfrm>
        </p:grpSpPr>
        <p:pic>
          <p:nvPicPr>
            <p:cNvPr id="10" name="Picture 9">
              <a:extLst>
                <a:ext uri="{FF2B5EF4-FFF2-40B4-BE49-F238E27FC236}">
                  <a16:creationId xmlns:a16="http://schemas.microsoft.com/office/drawing/2014/main" id="{A78A712F-0FBB-4ADA-14FA-497E4379F37E}"/>
                </a:ext>
              </a:extLst>
            </p:cNvPr>
            <p:cNvPicPr>
              <a:picLocks noChangeAspect="1"/>
            </p:cNvPicPr>
            <p:nvPr/>
          </p:nvPicPr>
          <p:blipFill>
            <a:blip r:embed="rId31"/>
            <a:stretch>
              <a:fillRect/>
            </a:stretch>
          </p:blipFill>
          <p:spPr>
            <a:xfrm>
              <a:off x="10077230" y="29839451"/>
              <a:ext cx="3910220" cy="3059295"/>
            </a:xfrm>
            <a:prstGeom prst="rect">
              <a:avLst/>
            </a:prstGeom>
            <a:ln w="38100">
              <a:solidFill>
                <a:schemeClr val="accent4">
                  <a:lumMod val="75000"/>
                </a:schemeClr>
              </a:solidFill>
            </a:ln>
          </p:spPr>
        </p:pic>
        <p:cxnSp>
          <p:nvCxnSpPr>
            <p:cNvPr id="93" name="Straight Connector 92">
              <a:extLst>
                <a:ext uri="{FF2B5EF4-FFF2-40B4-BE49-F238E27FC236}">
                  <a16:creationId xmlns:a16="http://schemas.microsoft.com/office/drawing/2014/main" id="{1807F979-2181-C936-1FB4-360FF0D48DE1}"/>
                </a:ext>
              </a:extLst>
            </p:cNvPr>
            <p:cNvCxnSpPr>
              <a:endCxn id="10" idx="2"/>
            </p:cNvCxnSpPr>
            <p:nvPr/>
          </p:nvCxnSpPr>
          <p:spPr>
            <a:xfrm flipV="1">
              <a:off x="9104436" y="31369099"/>
              <a:ext cx="972794" cy="2021741"/>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F14F0DD-0044-8166-856E-6FEE2D1FDB2E}"/>
                </a:ext>
              </a:extLst>
            </p:cNvPr>
            <p:cNvCxnSpPr>
              <a:endCxn id="10" idx="4"/>
            </p:cNvCxnSpPr>
            <p:nvPr/>
          </p:nvCxnSpPr>
          <p:spPr>
            <a:xfrm flipV="1">
              <a:off x="9104436" y="32898746"/>
              <a:ext cx="2927904" cy="492094"/>
            </a:xfrm>
            <a:prstGeom prst="line">
              <a:avLst/>
            </a:prstGeom>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E051935C-730E-AC6A-00F0-4159956D0BA5}"/>
              </a:ext>
            </a:extLst>
          </p:cNvPr>
          <p:cNvGrpSpPr/>
          <p:nvPr/>
        </p:nvGrpSpPr>
        <p:grpSpPr>
          <a:xfrm>
            <a:off x="15161039" y="24147686"/>
            <a:ext cx="8486437" cy="4125112"/>
            <a:chOff x="14761229" y="24147685"/>
            <a:chExt cx="8886247" cy="4260665"/>
          </a:xfrm>
        </p:grpSpPr>
        <p:sp>
          <p:nvSpPr>
            <p:cNvPr id="110" name="Rectangle 109">
              <a:extLst>
                <a:ext uri="{FF2B5EF4-FFF2-40B4-BE49-F238E27FC236}">
                  <a16:creationId xmlns:a16="http://schemas.microsoft.com/office/drawing/2014/main" id="{E63BA1F3-3441-75B8-E771-6C4504EFE3FF}"/>
                </a:ext>
              </a:extLst>
            </p:cNvPr>
            <p:cNvSpPr/>
            <p:nvPr/>
          </p:nvSpPr>
          <p:spPr>
            <a:xfrm>
              <a:off x="14761229" y="24147685"/>
              <a:ext cx="8886247" cy="4260665"/>
            </a:xfrm>
            <a:prstGeom prst="rect">
              <a:avLst/>
            </a:prstGeom>
            <a:solidFill>
              <a:srgbClr val="FF7D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 name="Graphic 102">
              <a:extLst>
                <a:ext uri="{FF2B5EF4-FFF2-40B4-BE49-F238E27FC236}">
                  <a16:creationId xmlns:a16="http://schemas.microsoft.com/office/drawing/2014/main" id="{0A6EBA19-85E0-3A8C-FDA0-7BF5A4DD30A6}"/>
                </a:ext>
              </a:extLst>
            </p:cNvPr>
            <p:cNvPicPr>
              <a:picLocks noChangeAspect="1"/>
            </p:cNvPicPr>
            <p:nvPr/>
          </p:nvPicPr>
          <p:blipFill rotWithShape="1">
            <a:blip r:embed="rId32">
              <a:extLst>
                <a:ext uri="{96DAC541-7B7A-43D3-8B79-37D633B846F1}">
                  <asvg:svgBlip xmlns:asvg="http://schemas.microsoft.com/office/drawing/2016/SVG/main" r:embed="rId33"/>
                </a:ext>
              </a:extLst>
            </a:blip>
            <a:srcRect t="7678"/>
            <a:stretch/>
          </p:blipFill>
          <p:spPr>
            <a:xfrm>
              <a:off x="14865763" y="24198590"/>
              <a:ext cx="4509232" cy="4135699"/>
            </a:xfrm>
            <a:prstGeom prst="rect">
              <a:avLst/>
            </a:prstGeom>
          </p:spPr>
        </p:pic>
        <p:pic>
          <p:nvPicPr>
            <p:cNvPr id="109" name="Graphic 108">
              <a:extLst>
                <a:ext uri="{FF2B5EF4-FFF2-40B4-BE49-F238E27FC236}">
                  <a16:creationId xmlns:a16="http://schemas.microsoft.com/office/drawing/2014/main" id="{E930D7CF-87F1-07F2-04EA-F7A2F62B4BD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447313" y="24189569"/>
              <a:ext cx="4159002" cy="4159002"/>
            </a:xfrm>
            <a:prstGeom prst="rect">
              <a:avLst/>
            </a:prstGeom>
          </p:spPr>
        </p:pic>
      </p:grpSp>
      <p:grpSp>
        <p:nvGrpSpPr>
          <p:cNvPr id="69" name="Group 68">
            <a:extLst>
              <a:ext uri="{FF2B5EF4-FFF2-40B4-BE49-F238E27FC236}">
                <a16:creationId xmlns:a16="http://schemas.microsoft.com/office/drawing/2014/main" id="{6EB589B1-8CF1-79DD-176B-D0E032BE632B}"/>
              </a:ext>
            </a:extLst>
          </p:cNvPr>
          <p:cNvGrpSpPr/>
          <p:nvPr/>
        </p:nvGrpSpPr>
        <p:grpSpPr>
          <a:xfrm>
            <a:off x="23796923" y="24186918"/>
            <a:ext cx="8927786" cy="6443655"/>
            <a:chOff x="23770882" y="24186918"/>
            <a:chExt cx="8953827" cy="6538477"/>
          </a:xfrm>
        </p:grpSpPr>
        <p:sp>
          <p:nvSpPr>
            <p:cNvPr id="4" name="Rectangle 3">
              <a:extLst>
                <a:ext uri="{FF2B5EF4-FFF2-40B4-BE49-F238E27FC236}">
                  <a16:creationId xmlns:a16="http://schemas.microsoft.com/office/drawing/2014/main" id="{9F824AFE-F48C-22B8-9389-25FFEDDD24C1}"/>
                </a:ext>
              </a:extLst>
            </p:cNvPr>
            <p:cNvSpPr/>
            <p:nvPr/>
          </p:nvSpPr>
          <p:spPr>
            <a:xfrm>
              <a:off x="23770882" y="24186918"/>
              <a:ext cx="8953827" cy="65384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36"/>
            <a:stretch>
              <a:fillRect/>
            </a:stretch>
          </p:blipFill>
          <p:spPr>
            <a:xfrm>
              <a:off x="23848793" y="28560911"/>
              <a:ext cx="8798003" cy="2121080"/>
            </a:xfrm>
            <a:prstGeom prst="rect">
              <a:avLst/>
            </a:prstGeom>
            <a:ln w="28575">
              <a:solidFill>
                <a:schemeClr val="accent1">
                  <a:lumMod val="75000"/>
                </a:schemeClr>
              </a:solidFill>
            </a:ln>
          </p:spPr>
        </p:pic>
        <p:pic>
          <p:nvPicPr>
            <p:cNvPr id="9" name="Graphic 8">
              <a:extLst>
                <a:ext uri="{FF2B5EF4-FFF2-40B4-BE49-F238E27FC236}">
                  <a16:creationId xmlns:a16="http://schemas.microsoft.com/office/drawing/2014/main" id="{60AAA187-EFC4-BBD4-1FB6-FBB286FE7ACD}"/>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3865714" y="24290133"/>
              <a:ext cx="4293254" cy="4165465"/>
            </a:xfrm>
            <a:prstGeom prst="rect">
              <a:avLst/>
            </a:prstGeom>
          </p:spPr>
        </p:pic>
        <p:pic>
          <p:nvPicPr>
            <p:cNvPr id="33" name="Graphic 32">
              <a:extLst>
                <a:ext uri="{FF2B5EF4-FFF2-40B4-BE49-F238E27FC236}">
                  <a16:creationId xmlns:a16="http://schemas.microsoft.com/office/drawing/2014/main" id="{4850117C-B877-74F8-F918-C584F17E93FD}"/>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8247794" y="24290133"/>
              <a:ext cx="4388089" cy="4160605"/>
            </a:xfrm>
            <a:prstGeom prst="rect">
              <a:avLst/>
            </a:prstGeom>
          </p:spPr>
        </p:pic>
      </p:grpSp>
      <p:grpSp>
        <p:nvGrpSpPr>
          <p:cNvPr id="101" name="Group 100">
            <a:extLst>
              <a:ext uri="{FF2B5EF4-FFF2-40B4-BE49-F238E27FC236}">
                <a16:creationId xmlns:a16="http://schemas.microsoft.com/office/drawing/2014/main" id="{0DC6690D-218C-5509-B3E5-E53B4C110DFD}"/>
              </a:ext>
            </a:extLst>
          </p:cNvPr>
          <p:cNvGrpSpPr/>
          <p:nvPr/>
        </p:nvGrpSpPr>
        <p:grpSpPr>
          <a:xfrm>
            <a:off x="15161039" y="28351071"/>
            <a:ext cx="8446585" cy="6142267"/>
            <a:chOff x="14761229" y="28472914"/>
            <a:chExt cx="8845086" cy="6432053"/>
          </a:xfrm>
        </p:grpSpPr>
        <p:sp>
          <p:nvSpPr>
            <p:cNvPr id="81" name="Rectangle 80">
              <a:extLst>
                <a:ext uri="{FF2B5EF4-FFF2-40B4-BE49-F238E27FC236}">
                  <a16:creationId xmlns:a16="http://schemas.microsoft.com/office/drawing/2014/main" id="{DABEDA99-FB6D-B433-5CCE-6DB653C05A96}"/>
                </a:ext>
              </a:extLst>
            </p:cNvPr>
            <p:cNvSpPr/>
            <p:nvPr/>
          </p:nvSpPr>
          <p:spPr>
            <a:xfrm>
              <a:off x="14761229" y="28472914"/>
              <a:ext cx="8845086" cy="6432053"/>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41"/>
            <a:stretch>
              <a:fillRect/>
            </a:stretch>
          </p:blipFill>
          <p:spPr>
            <a:xfrm>
              <a:off x="14795910" y="32961275"/>
              <a:ext cx="8788296" cy="1927870"/>
            </a:xfrm>
            <a:prstGeom prst="rect">
              <a:avLst/>
            </a:prstGeom>
            <a:ln w="28575">
              <a:solidFill>
                <a:schemeClr val="accent4">
                  <a:lumMod val="75000"/>
                </a:schemeClr>
              </a:solidFill>
            </a:ln>
          </p:spPr>
        </p:pic>
        <p:pic>
          <p:nvPicPr>
            <p:cNvPr id="86" name="Graphic 85">
              <a:extLst>
                <a:ext uri="{FF2B5EF4-FFF2-40B4-BE49-F238E27FC236}">
                  <a16:creationId xmlns:a16="http://schemas.microsoft.com/office/drawing/2014/main" id="{BDA107CA-FFB1-1D84-8C19-467DE1B71D5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9446953" y="28524607"/>
              <a:ext cx="4075148" cy="4339862"/>
            </a:xfrm>
            <a:prstGeom prst="rect">
              <a:avLst/>
            </a:prstGeom>
          </p:spPr>
        </p:pic>
        <p:pic>
          <p:nvPicPr>
            <p:cNvPr id="96" name="Graphic 95">
              <a:extLst>
                <a:ext uri="{FF2B5EF4-FFF2-40B4-BE49-F238E27FC236}">
                  <a16:creationId xmlns:a16="http://schemas.microsoft.com/office/drawing/2014/main" id="{D7AE5B8B-3BCE-266D-2572-009474E3BF84}"/>
                </a:ext>
              </a:extLst>
            </p:cNvPr>
            <p:cNvPicPr>
              <a:picLocks noChangeAspect="1"/>
            </p:cNvPicPr>
            <p:nvPr/>
          </p:nvPicPr>
          <p:blipFill rotWithShape="1">
            <a:blip r:embed="rId44">
              <a:extLst>
                <a:ext uri="{96DAC541-7B7A-43D3-8B79-37D633B846F1}">
                  <asvg:svgBlip xmlns:asvg="http://schemas.microsoft.com/office/drawing/2016/SVG/main" r:embed="rId45"/>
                </a:ext>
              </a:extLst>
            </a:blip>
            <a:srcRect t="8372" r="4552"/>
            <a:stretch/>
          </p:blipFill>
          <p:spPr>
            <a:xfrm>
              <a:off x="14865763" y="28524607"/>
              <a:ext cx="4509232" cy="4328776"/>
            </a:xfrm>
            <a:prstGeom prst="rect">
              <a:avLst/>
            </a:prstGeom>
          </p:spPr>
        </p:pic>
      </p:grpSp>
      <p:grpSp>
        <p:nvGrpSpPr>
          <p:cNvPr id="126" name="Group 125">
            <a:extLst>
              <a:ext uri="{FF2B5EF4-FFF2-40B4-BE49-F238E27FC236}">
                <a16:creationId xmlns:a16="http://schemas.microsoft.com/office/drawing/2014/main" id="{21A33DCD-6D5B-084A-C701-F186D0B9C2CF}"/>
              </a:ext>
            </a:extLst>
          </p:cNvPr>
          <p:cNvGrpSpPr/>
          <p:nvPr/>
        </p:nvGrpSpPr>
        <p:grpSpPr>
          <a:xfrm>
            <a:off x="23770882" y="30787304"/>
            <a:ext cx="8953826" cy="6377910"/>
            <a:chOff x="23770882" y="30787304"/>
            <a:chExt cx="8953826" cy="6377910"/>
          </a:xfrm>
        </p:grpSpPr>
        <p:sp>
          <p:nvSpPr>
            <p:cNvPr id="121" name="Rectangle 120">
              <a:extLst>
                <a:ext uri="{FF2B5EF4-FFF2-40B4-BE49-F238E27FC236}">
                  <a16:creationId xmlns:a16="http://schemas.microsoft.com/office/drawing/2014/main" id="{279838A4-AFB1-EB8D-CB98-3DEF38F8D2C2}"/>
                </a:ext>
              </a:extLst>
            </p:cNvPr>
            <p:cNvSpPr/>
            <p:nvPr/>
          </p:nvSpPr>
          <p:spPr>
            <a:xfrm>
              <a:off x="23770882" y="30787304"/>
              <a:ext cx="8953826" cy="637791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46"/>
            <a:stretch>
              <a:fillRect/>
            </a:stretch>
          </p:blipFill>
          <p:spPr>
            <a:xfrm>
              <a:off x="23817623" y="35210095"/>
              <a:ext cx="8818260" cy="1895619"/>
            </a:xfrm>
            <a:prstGeom prst="rect">
              <a:avLst/>
            </a:prstGeom>
            <a:ln w="28575">
              <a:solidFill>
                <a:srgbClr val="92D050"/>
              </a:solidFill>
            </a:ln>
          </p:spPr>
        </p:pic>
        <p:sp>
          <p:nvSpPr>
            <p:cNvPr id="13" name="TextBox 12">
              <a:extLst>
                <a:ext uri="{FF2B5EF4-FFF2-40B4-BE49-F238E27FC236}">
                  <a16:creationId xmlns:a16="http://schemas.microsoft.com/office/drawing/2014/main" id="{49A522B4-1B34-825C-AEA3-B2B152DD1794}"/>
                </a:ext>
              </a:extLst>
            </p:cNvPr>
            <p:cNvSpPr txBox="1"/>
            <p:nvPr/>
          </p:nvSpPr>
          <p:spPr>
            <a:xfrm>
              <a:off x="25591484" y="34904967"/>
              <a:ext cx="5995429" cy="276999"/>
            </a:xfrm>
            <a:prstGeom prst="rect">
              <a:avLst/>
            </a:prstGeom>
            <a:noFill/>
          </p:spPr>
          <p:txBody>
            <a:bodyPr wrap="square" rtlCol="0">
              <a:spAutoFit/>
            </a:bodyPr>
            <a:lstStyle/>
            <a:p>
              <a:r>
                <a:rPr lang="en-IN" sz="1200" b="1" dirty="0">
                  <a:solidFill>
                    <a:schemeClr val="bg1"/>
                  </a:solidFill>
                </a:rPr>
                <a:t>*Looping from starting state upon reaching -10 reward, simulating apoptosis</a:t>
              </a:r>
            </a:p>
          </p:txBody>
        </p:sp>
        <p:pic>
          <p:nvPicPr>
            <p:cNvPr id="123" name="Graphic 122">
              <a:extLst>
                <a:ext uri="{FF2B5EF4-FFF2-40B4-BE49-F238E27FC236}">
                  <a16:creationId xmlns:a16="http://schemas.microsoft.com/office/drawing/2014/main" id="{7C364086-883E-7F8A-5EF1-8D652635421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8269930" y="30861275"/>
              <a:ext cx="4320169" cy="4089989"/>
            </a:xfrm>
            <a:prstGeom prst="rect">
              <a:avLst/>
            </a:prstGeom>
          </p:spPr>
        </p:pic>
        <p:pic>
          <p:nvPicPr>
            <p:cNvPr id="125" name="Graphic 124">
              <a:extLst>
                <a:ext uri="{FF2B5EF4-FFF2-40B4-BE49-F238E27FC236}">
                  <a16:creationId xmlns:a16="http://schemas.microsoft.com/office/drawing/2014/main" id="{4C463BB4-B56B-7FF8-3D09-CB047B2953DC}"/>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t="6822" r="4118"/>
            <a:stretch/>
          </p:blipFill>
          <p:spPr>
            <a:xfrm>
              <a:off x="23823071" y="30866519"/>
              <a:ext cx="4320169" cy="4084746"/>
            </a:xfrm>
            <a:prstGeom prst="rect">
              <a:avLst/>
            </a:prstGeom>
          </p:spPr>
        </p:pic>
      </p:grpSp>
      <p:grpSp>
        <p:nvGrpSpPr>
          <p:cNvPr id="152" name="Group 151">
            <a:extLst>
              <a:ext uri="{FF2B5EF4-FFF2-40B4-BE49-F238E27FC236}">
                <a16:creationId xmlns:a16="http://schemas.microsoft.com/office/drawing/2014/main" id="{082CE224-A561-7088-EFB3-021AAB205989}"/>
              </a:ext>
            </a:extLst>
          </p:cNvPr>
          <p:cNvGrpSpPr/>
          <p:nvPr/>
        </p:nvGrpSpPr>
        <p:grpSpPr>
          <a:xfrm>
            <a:off x="11049639" y="35837895"/>
            <a:ext cx="12538446" cy="4036533"/>
            <a:chOff x="11048066" y="36138067"/>
            <a:chExt cx="12538446" cy="4036533"/>
          </a:xfrm>
        </p:grpSpPr>
        <p:sp>
          <p:nvSpPr>
            <p:cNvPr id="138" name="Rectangle 137">
              <a:extLst>
                <a:ext uri="{FF2B5EF4-FFF2-40B4-BE49-F238E27FC236}">
                  <a16:creationId xmlns:a16="http://schemas.microsoft.com/office/drawing/2014/main" id="{771C15EF-2497-7CC0-A7C4-780618C206EE}"/>
                </a:ext>
              </a:extLst>
            </p:cNvPr>
            <p:cNvSpPr/>
            <p:nvPr/>
          </p:nvSpPr>
          <p:spPr>
            <a:xfrm>
              <a:off x="11048066" y="36138067"/>
              <a:ext cx="12538446" cy="4036533"/>
            </a:xfrm>
            <a:prstGeom prst="rect">
              <a:avLst/>
            </a:prstGeom>
            <a:solidFill>
              <a:srgbClr val="D5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0" name="Graphic 139">
              <a:extLst>
                <a:ext uri="{FF2B5EF4-FFF2-40B4-BE49-F238E27FC236}">
                  <a16:creationId xmlns:a16="http://schemas.microsoft.com/office/drawing/2014/main" id="{680EC47A-AF45-DDC0-0C9C-23D3D32B0D38}"/>
                </a:ext>
              </a:extLst>
            </p:cNvPr>
            <p:cNvPicPr>
              <a:picLocks noChangeAspect="1"/>
            </p:cNvPicPr>
            <p:nvPr/>
          </p:nvPicPr>
          <p:blipFill rotWithShape="1">
            <a:blip r:embed="rId51">
              <a:extLst>
                <a:ext uri="{96DAC541-7B7A-43D3-8B79-37D633B846F1}">
                  <asvg:svgBlip xmlns:asvg="http://schemas.microsoft.com/office/drawing/2016/SVG/main" r:embed="rId52"/>
                </a:ext>
              </a:extLst>
            </a:blip>
            <a:srcRect t="8028"/>
            <a:stretch/>
          </p:blipFill>
          <p:spPr>
            <a:xfrm>
              <a:off x="11132206" y="36244623"/>
              <a:ext cx="4138669" cy="3806421"/>
            </a:xfrm>
            <a:prstGeom prst="rect">
              <a:avLst/>
            </a:prstGeom>
          </p:spPr>
        </p:pic>
        <p:pic>
          <p:nvPicPr>
            <p:cNvPr id="142" name="Graphic 141">
              <a:extLst>
                <a:ext uri="{FF2B5EF4-FFF2-40B4-BE49-F238E27FC236}">
                  <a16:creationId xmlns:a16="http://schemas.microsoft.com/office/drawing/2014/main" id="{B3AADFB0-2482-713B-3F45-6272F054B402}"/>
                </a:ext>
              </a:extLst>
            </p:cNvPr>
            <p:cNvPicPr>
              <a:picLocks noChangeAspect="1"/>
            </p:cNvPicPr>
            <p:nvPr/>
          </p:nvPicPr>
          <p:blipFill rotWithShape="1">
            <a:blip r:embed="rId53">
              <a:extLst>
                <a:ext uri="{96DAC541-7B7A-43D3-8B79-37D633B846F1}">
                  <asvg:svgBlip xmlns:asvg="http://schemas.microsoft.com/office/drawing/2016/SVG/main" r:embed="rId54"/>
                </a:ext>
              </a:extLst>
            </a:blip>
            <a:srcRect t="8264"/>
            <a:stretch/>
          </p:blipFill>
          <p:spPr>
            <a:xfrm>
              <a:off x="15359700" y="36244623"/>
              <a:ext cx="4149329" cy="3806421"/>
            </a:xfrm>
            <a:prstGeom prst="rect">
              <a:avLst/>
            </a:prstGeom>
          </p:spPr>
        </p:pic>
        <p:pic>
          <p:nvPicPr>
            <p:cNvPr id="144" name="Graphic 143">
              <a:extLst>
                <a:ext uri="{FF2B5EF4-FFF2-40B4-BE49-F238E27FC236}">
                  <a16:creationId xmlns:a16="http://schemas.microsoft.com/office/drawing/2014/main" id="{23E3FC9C-B6D9-3645-C8DC-EDF4A9690F2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9678292" y="36244623"/>
              <a:ext cx="3738957" cy="3738957"/>
            </a:xfrm>
            <a:prstGeom prst="rect">
              <a:avLst/>
            </a:prstGeom>
          </p:spPr>
        </p:pic>
      </p:grpSp>
      <p:sp>
        <p:nvSpPr>
          <p:cNvPr id="145" name="TextBox 144">
            <a:extLst>
              <a:ext uri="{FF2B5EF4-FFF2-40B4-BE49-F238E27FC236}">
                <a16:creationId xmlns:a16="http://schemas.microsoft.com/office/drawing/2014/main" id="{3AEA9E46-84BD-FF6E-83C8-E706C736213F}"/>
              </a:ext>
            </a:extLst>
          </p:cNvPr>
          <p:cNvSpPr txBox="1"/>
          <p:nvPr/>
        </p:nvSpPr>
        <p:spPr>
          <a:xfrm>
            <a:off x="9925645" y="32353454"/>
            <a:ext cx="5254798" cy="2308324"/>
          </a:xfrm>
          <a:prstGeom prst="rect">
            <a:avLst/>
          </a:prstGeom>
          <a:noFill/>
        </p:spPr>
        <p:txBody>
          <a:bodyPr wrap="square" rtlCol="0">
            <a:spAutoFit/>
          </a:bodyPr>
          <a:lstStyle/>
          <a:p>
            <a:r>
              <a:rPr lang="en-IN" sz="1800" b="1" dirty="0"/>
              <a:t>Figure 7 A </a:t>
            </a:r>
            <a:r>
              <a:rPr lang="en-IN" sz="1800" dirty="0"/>
              <a:t>State DRRTSYTYYNSNTNRYR from simulation </a:t>
            </a:r>
            <a:r>
              <a:rPr lang="en-IN" sz="1800" dirty="0">
                <a:solidFill>
                  <a:srgbClr val="0070C0"/>
                </a:solidFill>
              </a:rPr>
              <a:t>Blue </a:t>
            </a:r>
            <a:r>
              <a:rPr lang="en-IN" sz="1800" dirty="0">
                <a:solidFill>
                  <a:schemeClr val="tx1"/>
                </a:solidFill>
              </a:rPr>
              <a:t>folded improperly aligned with Pembro(shown as </a:t>
            </a:r>
            <a:r>
              <a:rPr lang="en-IN" sz="1800" dirty="0">
                <a:solidFill>
                  <a:srgbClr val="92D050"/>
                </a:solidFill>
              </a:rPr>
              <a:t>green</a:t>
            </a:r>
            <a:r>
              <a:rPr lang="en-IN" sz="1800" dirty="0">
                <a:solidFill>
                  <a:schemeClr val="tx1"/>
                </a:solidFill>
              </a:rPr>
              <a:t>),</a:t>
            </a:r>
            <a:r>
              <a:rPr lang="en-IN" sz="1800" dirty="0"/>
              <a:t> </a:t>
            </a:r>
            <a:r>
              <a:rPr lang="en-IN" sz="1800" b="1" dirty="0"/>
              <a:t>B</a:t>
            </a:r>
            <a:r>
              <a:rPr lang="en-IN" sz="1800" dirty="0"/>
              <a:t>. State SYYYSDTYYNFNTNAWY from simulation </a:t>
            </a:r>
            <a:r>
              <a:rPr lang="en-IN" sz="1800" dirty="0">
                <a:solidFill>
                  <a:schemeClr val="accent4">
                    <a:lumMod val="75000"/>
                  </a:schemeClr>
                </a:solidFill>
              </a:rPr>
              <a:t>Orange</a:t>
            </a:r>
            <a:r>
              <a:rPr lang="en-IN" sz="1800" dirty="0">
                <a:solidFill>
                  <a:srgbClr val="0070C0"/>
                </a:solidFill>
              </a:rPr>
              <a:t> </a:t>
            </a:r>
            <a:r>
              <a:rPr lang="en-IN" sz="1800" dirty="0">
                <a:solidFill>
                  <a:schemeClr val="tx1"/>
                </a:solidFill>
              </a:rPr>
              <a:t>folded properly aligned with Pembro,</a:t>
            </a:r>
            <a:r>
              <a:rPr lang="en-IN" sz="1800" dirty="0"/>
              <a:t> </a:t>
            </a:r>
            <a:r>
              <a:rPr lang="en-IN" sz="1800" b="1" dirty="0"/>
              <a:t>C </a:t>
            </a:r>
            <a:r>
              <a:rPr lang="en-IN" sz="1800" dirty="0"/>
              <a:t>The C-alpha distance plots of state </a:t>
            </a:r>
            <a:r>
              <a:rPr lang="en-IN" sz="1800" b="1" dirty="0"/>
              <a:t>A</a:t>
            </a:r>
            <a:r>
              <a:rPr lang="en-IN" sz="1800" dirty="0"/>
              <a:t> and </a:t>
            </a:r>
            <a:r>
              <a:rPr lang="en-IN" sz="1800" b="1" dirty="0"/>
              <a:t>B</a:t>
            </a:r>
            <a:r>
              <a:rPr lang="en-IN" sz="1800" dirty="0"/>
              <a:t>  </a:t>
            </a:r>
            <a:r>
              <a:rPr lang="en-IN" sz="1800" b="1" dirty="0"/>
              <a:t>a </a:t>
            </a:r>
            <a:r>
              <a:rPr lang="en-IN" sz="1800" dirty="0"/>
              <a:t>intra chain B </a:t>
            </a:r>
            <a:r>
              <a:rPr lang="en-IN" sz="1800" b="1" dirty="0"/>
              <a:t>b </a:t>
            </a:r>
            <a:r>
              <a:rPr lang="en-IN" sz="1800" dirty="0"/>
              <a:t>inter chain A vs chain B </a:t>
            </a:r>
            <a:r>
              <a:rPr lang="en-IN" sz="1800" b="1" dirty="0"/>
              <a:t>c </a:t>
            </a:r>
            <a:r>
              <a:rPr lang="en-IN" sz="1800" dirty="0"/>
              <a:t>inter chain B vs chain C</a:t>
            </a:r>
            <a:r>
              <a:rPr lang="en-IN" sz="1800" b="1" dirty="0"/>
              <a:t> </a:t>
            </a:r>
            <a:r>
              <a:rPr lang="en-IN" sz="1800" dirty="0"/>
              <a:t> </a:t>
            </a:r>
            <a:endParaRPr lang="en-IN" sz="1800" b="1" dirty="0"/>
          </a:p>
        </p:txBody>
      </p:sp>
      <p:sp>
        <p:nvSpPr>
          <p:cNvPr id="146" name="TextBox 145">
            <a:extLst>
              <a:ext uri="{FF2B5EF4-FFF2-40B4-BE49-F238E27FC236}">
                <a16:creationId xmlns:a16="http://schemas.microsoft.com/office/drawing/2014/main" id="{20A102D9-FD92-0AF3-5F0B-27A6A4311C95}"/>
              </a:ext>
            </a:extLst>
          </p:cNvPr>
          <p:cNvSpPr txBox="1"/>
          <p:nvPr/>
        </p:nvSpPr>
        <p:spPr>
          <a:xfrm>
            <a:off x="430959" y="35474595"/>
            <a:ext cx="254841" cy="307777"/>
          </a:xfrm>
          <a:prstGeom prst="rect">
            <a:avLst/>
          </a:prstGeom>
          <a:noFill/>
        </p:spPr>
        <p:txBody>
          <a:bodyPr wrap="square" rtlCol="0">
            <a:spAutoFit/>
          </a:bodyPr>
          <a:lstStyle/>
          <a:p>
            <a:r>
              <a:rPr lang="en-IN" b="1" dirty="0"/>
              <a:t>a</a:t>
            </a:r>
          </a:p>
        </p:txBody>
      </p:sp>
      <p:sp>
        <p:nvSpPr>
          <p:cNvPr id="147" name="TextBox 146">
            <a:extLst>
              <a:ext uri="{FF2B5EF4-FFF2-40B4-BE49-F238E27FC236}">
                <a16:creationId xmlns:a16="http://schemas.microsoft.com/office/drawing/2014/main" id="{D8F80E2D-7832-5407-1F64-1468817052FA}"/>
              </a:ext>
            </a:extLst>
          </p:cNvPr>
          <p:cNvSpPr txBox="1"/>
          <p:nvPr/>
        </p:nvSpPr>
        <p:spPr>
          <a:xfrm>
            <a:off x="3792035" y="35416316"/>
            <a:ext cx="254841" cy="307777"/>
          </a:xfrm>
          <a:prstGeom prst="rect">
            <a:avLst/>
          </a:prstGeom>
          <a:noFill/>
        </p:spPr>
        <p:txBody>
          <a:bodyPr wrap="square" rtlCol="0">
            <a:spAutoFit/>
          </a:bodyPr>
          <a:lstStyle/>
          <a:p>
            <a:r>
              <a:rPr lang="en-IN" b="1" dirty="0"/>
              <a:t>a</a:t>
            </a:r>
          </a:p>
        </p:txBody>
      </p:sp>
      <p:sp>
        <p:nvSpPr>
          <p:cNvPr id="148" name="TextBox 147">
            <a:extLst>
              <a:ext uri="{FF2B5EF4-FFF2-40B4-BE49-F238E27FC236}">
                <a16:creationId xmlns:a16="http://schemas.microsoft.com/office/drawing/2014/main" id="{A2072D21-0FA8-EB60-A13B-71A96B14DBB8}"/>
              </a:ext>
            </a:extLst>
          </p:cNvPr>
          <p:cNvSpPr txBox="1"/>
          <p:nvPr/>
        </p:nvSpPr>
        <p:spPr>
          <a:xfrm>
            <a:off x="252802" y="38287819"/>
            <a:ext cx="254841" cy="307777"/>
          </a:xfrm>
          <a:prstGeom prst="rect">
            <a:avLst/>
          </a:prstGeom>
          <a:noFill/>
        </p:spPr>
        <p:txBody>
          <a:bodyPr wrap="square" rtlCol="0">
            <a:spAutoFit/>
          </a:bodyPr>
          <a:lstStyle/>
          <a:p>
            <a:r>
              <a:rPr lang="en-IN" b="1" dirty="0"/>
              <a:t>b</a:t>
            </a:r>
          </a:p>
        </p:txBody>
      </p:sp>
      <p:sp>
        <p:nvSpPr>
          <p:cNvPr id="149" name="TextBox 148">
            <a:extLst>
              <a:ext uri="{FF2B5EF4-FFF2-40B4-BE49-F238E27FC236}">
                <a16:creationId xmlns:a16="http://schemas.microsoft.com/office/drawing/2014/main" id="{59EFFCD4-302C-0416-D2D1-AF29F75E118C}"/>
              </a:ext>
            </a:extLst>
          </p:cNvPr>
          <p:cNvSpPr txBox="1"/>
          <p:nvPr/>
        </p:nvSpPr>
        <p:spPr>
          <a:xfrm>
            <a:off x="3838146" y="38292078"/>
            <a:ext cx="254841" cy="307777"/>
          </a:xfrm>
          <a:prstGeom prst="rect">
            <a:avLst/>
          </a:prstGeom>
          <a:noFill/>
        </p:spPr>
        <p:txBody>
          <a:bodyPr wrap="square" rtlCol="0">
            <a:spAutoFit/>
          </a:bodyPr>
          <a:lstStyle/>
          <a:p>
            <a:r>
              <a:rPr lang="en-IN" b="1" dirty="0"/>
              <a:t>b</a:t>
            </a:r>
          </a:p>
        </p:txBody>
      </p:sp>
      <p:sp>
        <p:nvSpPr>
          <p:cNvPr id="150" name="TextBox 149">
            <a:extLst>
              <a:ext uri="{FF2B5EF4-FFF2-40B4-BE49-F238E27FC236}">
                <a16:creationId xmlns:a16="http://schemas.microsoft.com/office/drawing/2014/main" id="{3498FBC0-A129-CD9E-C513-BF760A9402EA}"/>
              </a:ext>
            </a:extLst>
          </p:cNvPr>
          <p:cNvSpPr txBox="1"/>
          <p:nvPr/>
        </p:nvSpPr>
        <p:spPr>
          <a:xfrm>
            <a:off x="7303012" y="38333909"/>
            <a:ext cx="254841" cy="307777"/>
          </a:xfrm>
          <a:prstGeom prst="rect">
            <a:avLst/>
          </a:prstGeom>
          <a:noFill/>
        </p:spPr>
        <p:txBody>
          <a:bodyPr wrap="square" rtlCol="0">
            <a:spAutoFit/>
          </a:bodyPr>
          <a:lstStyle/>
          <a:p>
            <a:r>
              <a:rPr lang="en-IN" b="1" dirty="0"/>
              <a:t>c</a:t>
            </a:r>
          </a:p>
        </p:txBody>
      </p:sp>
      <p:sp>
        <p:nvSpPr>
          <p:cNvPr id="151" name="TextBox 150">
            <a:extLst>
              <a:ext uri="{FF2B5EF4-FFF2-40B4-BE49-F238E27FC236}">
                <a16:creationId xmlns:a16="http://schemas.microsoft.com/office/drawing/2014/main" id="{19D024DA-863A-31CD-2CAF-FD67446312F8}"/>
              </a:ext>
            </a:extLst>
          </p:cNvPr>
          <p:cNvSpPr txBox="1"/>
          <p:nvPr/>
        </p:nvSpPr>
        <p:spPr>
          <a:xfrm>
            <a:off x="7179605" y="35363246"/>
            <a:ext cx="254841" cy="307777"/>
          </a:xfrm>
          <a:prstGeom prst="rect">
            <a:avLst/>
          </a:prstGeom>
          <a:noFill/>
        </p:spPr>
        <p:txBody>
          <a:bodyPr wrap="square" rtlCol="0">
            <a:spAutoFit/>
          </a:bodyPr>
          <a:lstStyle/>
          <a:p>
            <a:r>
              <a:rPr lang="en-IN" b="1" dirty="0"/>
              <a:t>c</a:t>
            </a:r>
          </a:p>
        </p:txBody>
      </p:sp>
    </p:spTree>
    <p:extLst>
      <p:ext uri="{BB962C8B-B14F-4D97-AF65-F5344CB8AC3E}">
        <p14:creationId xmlns:p14="http://schemas.microsoft.com/office/powerpoint/2010/main" val="1426647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153" name="Group 152">
            <a:extLst>
              <a:ext uri="{FF2B5EF4-FFF2-40B4-BE49-F238E27FC236}">
                <a16:creationId xmlns:a16="http://schemas.microsoft.com/office/drawing/2014/main" id="{0266DBAC-F7D4-01E7-8B18-3312071CCD6F}"/>
              </a:ext>
            </a:extLst>
          </p:cNvPr>
          <p:cNvGrpSpPr/>
          <p:nvPr/>
        </p:nvGrpSpPr>
        <p:grpSpPr>
          <a:xfrm>
            <a:off x="11097397" y="40121441"/>
            <a:ext cx="12444052" cy="3229054"/>
            <a:chOff x="11098010" y="40418373"/>
            <a:chExt cx="12444052" cy="3229054"/>
          </a:xfrm>
        </p:grpSpPr>
        <p:sp>
          <p:nvSpPr>
            <p:cNvPr id="137" name="Rectangle 136">
              <a:extLst>
                <a:ext uri="{FF2B5EF4-FFF2-40B4-BE49-F238E27FC236}">
                  <a16:creationId xmlns:a16="http://schemas.microsoft.com/office/drawing/2014/main" id="{AA15B3CD-6C6F-5F17-01E2-8BF925F9294D}"/>
                </a:ext>
              </a:extLst>
            </p:cNvPr>
            <p:cNvSpPr/>
            <p:nvPr/>
          </p:nvSpPr>
          <p:spPr>
            <a:xfrm>
              <a:off x="11127726" y="42978407"/>
              <a:ext cx="12414336" cy="66902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Rectangle 134">
              <a:extLst>
                <a:ext uri="{FF2B5EF4-FFF2-40B4-BE49-F238E27FC236}">
                  <a16:creationId xmlns:a16="http://schemas.microsoft.com/office/drawing/2014/main" id="{78C0C2DA-6C40-172D-7864-DF7E54921DA4}"/>
                </a:ext>
              </a:extLst>
            </p:cNvPr>
            <p:cNvSpPr/>
            <p:nvPr/>
          </p:nvSpPr>
          <p:spPr>
            <a:xfrm>
              <a:off x="11112868" y="42154786"/>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133">
              <a:extLst>
                <a:ext uri="{FF2B5EF4-FFF2-40B4-BE49-F238E27FC236}">
                  <a16:creationId xmlns:a16="http://schemas.microsoft.com/office/drawing/2014/main" id="{92E457EA-9793-304C-7A94-2D6ACCE203F1}"/>
                </a:ext>
              </a:extLst>
            </p:cNvPr>
            <p:cNvSpPr/>
            <p:nvPr/>
          </p:nvSpPr>
          <p:spPr>
            <a:xfrm>
              <a:off x="11098010" y="41297395"/>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a:extLst>
                <a:ext uri="{FF2B5EF4-FFF2-40B4-BE49-F238E27FC236}">
                  <a16:creationId xmlns:a16="http://schemas.microsoft.com/office/drawing/2014/main" id="{867DBBE3-B953-641D-7508-7646702CAC0A}"/>
                </a:ext>
              </a:extLst>
            </p:cNvPr>
            <p:cNvSpPr/>
            <p:nvPr/>
          </p:nvSpPr>
          <p:spPr>
            <a:xfrm>
              <a:off x="11112868" y="40418373"/>
              <a:ext cx="12399478"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2" name="Rectangle 131">
            <a:extLst>
              <a:ext uri="{FF2B5EF4-FFF2-40B4-BE49-F238E27FC236}">
                <a16:creationId xmlns:a16="http://schemas.microsoft.com/office/drawing/2014/main" id="{6AEA99DF-9BF4-464F-02B3-5C701632B8BE}"/>
              </a:ext>
            </a:extLst>
          </p:cNvPr>
          <p:cNvSpPr/>
          <p:nvPr/>
        </p:nvSpPr>
        <p:spPr>
          <a:xfrm>
            <a:off x="12807531" y="7806103"/>
            <a:ext cx="8850414" cy="21887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130">
            <a:extLst>
              <a:ext uri="{FF2B5EF4-FFF2-40B4-BE49-F238E27FC236}">
                <a16:creationId xmlns:a16="http://schemas.microsoft.com/office/drawing/2014/main" id="{2027D48A-F1C7-1686-551D-DD7F424F1489}"/>
              </a:ext>
            </a:extLst>
          </p:cNvPr>
          <p:cNvSpPr/>
          <p:nvPr/>
        </p:nvSpPr>
        <p:spPr>
          <a:xfrm>
            <a:off x="12767641" y="7040300"/>
            <a:ext cx="8850414" cy="70813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ectangle 129">
            <a:extLst>
              <a:ext uri="{FF2B5EF4-FFF2-40B4-BE49-F238E27FC236}">
                <a16:creationId xmlns:a16="http://schemas.microsoft.com/office/drawing/2014/main" id="{884D29FA-7F2A-3136-509C-B01049704BC1}"/>
              </a:ext>
            </a:extLst>
          </p:cNvPr>
          <p:cNvSpPr/>
          <p:nvPr/>
        </p:nvSpPr>
        <p:spPr>
          <a:xfrm>
            <a:off x="12767641" y="6244175"/>
            <a:ext cx="8850414" cy="75557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a:extLst>
              <a:ext uri="{FF2B5EF4-FFF2-40B4-BE49-F238E27FC236}">
                <a16:creationId xmlns:a16="http://schemas.microsoft.com/office/drawing/2014/main" id="{3FB6E37B-2DED-31B2-CD67-341C177C84E9}"/>
              </a:ext>
            </a:extLst>
          </p:cNvPr>
          <p:cNvSpPr/>
          <p:nvPr/>
        </p:nvSpPr>
        <p:spPr>
          <a:xfrm>
            <a:off x="326749" y="12900079"/>
            <a:ext cx="11551795" cy="11464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id="{88413285-6770-41E6-1256-8E6B6236817F}"/>
              </a:ext>
            </a:extLst>
          </p:cNvPr>
          <p:cNvSpPr/>
          <p:nvPr/>
        </p:nvSpPr>
        <p:spPr>
          <a:xfrm>
            <a:off x="286901" y="11730528"/>
            <a:ext cx="11591643" cy="887167"/>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3"/>
          <a:srcRect b="11119"/>
          <a:stretch/>
        </p:blipFill>
        <p:spPr>
          <a:xfrm>
            <a:off x="19755043" y="16447175"/>
            <a:ext cx="11443734" cy="6373099"/>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4"/>
          <a:stretch>
            <a:fillRect/>
          </a:stretch>
        </p:blipFill>
        <p:spPr>
          <a:xfrm>
            <a:off x="254094" y="18297841"/>
            <a:ext cx="5431398" cy="2072912"/>
          </a:xfrm>
          <a:prstGeom prst="rect">
            <a:avLst/>
          </a:prstGeom>
        </p:spPr>
      </p:pic>
      <p:sp>
        <p:nvSpPr>
          <p:cNvPr id="56" name="Google Shape;56;p13"/>
          <p:cNvSpPr/>
          <p:nvPr/>
        </p:nvSpPr>
        <p:spPr>
          <a:xfrm>
            <a:off x="0" y="1"/>
            <a:ext cx="32918399" cy="5007216"/>
          </a:xfrm>
          <a:prstGeom prst="rect">
            <a:avLst/>
          </a:prstGeom>
          <a:solidFill>
            <a:srgbClr val="00808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a:t>
            </a:r>
            <a:r>
              <a:rPr lang="en-US" sz="3600" i="1" dirty="0">
                <a:solidFill>
                  <a:srgbClr val="FFFFFF"/>
                </a:solidFill>
                <a:latin typeface="Times New Roman"/>
                <a:ea typeface="Times New Roman"/>
                <a:cs typeface="Times New Roman"/>
                <a:sym typeface="Times New Roman"/>
              </a:rPr>
              <a:t> Prof. Subhashini Srinivasan, Dr.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5">
            <a:alphaModFix/>
          </a:blip>
          <a:srcRect l="8166" r="13161"/>
          <a:stretch/>
        </p:blipFill>
        <p:spPr>
          <a:xfrm>
            <a:off x="250818" y="1819878"/>
            <a:ext cx="5950776" cy="2527108"/>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213087" y="5275625"/>
            <a:ext cx="12210546"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359865" y="41567550"/>
            <a:ext cx="10467683" cy="698728"/>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136167" cy="785744"/>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056967" cy="9066000"/>
          </a:xfrm>
          <a:prstGeom prst="rect">
            <a:avLst/>
          </a:prstGeom>
          <a:noFill/>
          <a:ln>
            <a:noFill/>
          </a:ln>
        </p:spPr>
        <p:txBody>
          <a:bodyPr spcFirstLastPara="1" wrap="square" lIns="91425" tIns="91425" rIns="91425" bIns="91425" anchor="t" anchorCtr="0">
            <a:noAutofit/>
          </a:bodyPr>
          <a:lstStyle/>
          <a:p>
            <a:pPr marL="92075" lvl="0" algn="just" rtl="0">
              <a:spcBef>
                <a:spcPts val="0"/>
              </a:spcBef>
              <a:spcAft>
                <a:spcPts val="0"/>
              </a:spcAft>
            </a:pPr>
            <a:r>
              <a:rPr lang="en-IN" sz="2400" dirty="0">
                <a:solidFill>
                  <a:schemeClr val="dk1"/>
                </a:solidFill>
                <a:latin typeface="+mn-lt"/>
              </a:rPr>
              <a:t>Somatic Hypermutations (SHM) are an important part of the affinity maturation (AM) in B-cells. </a:t>
            </a:r>
          </a:p>
          <a:p>
            <a:pPr marL="92075" lvl="0" algn="just" rtl="0">
              <a:spcBef>
                <a:spcPts val="0"/>
              </a:spcBef>
              <a:spcAft>
                <a:spcPts val="0"/>
              </a:spcAft>
            </a:pPr>
            <a:r>
              <a:rPr lang="en-IN" sz="2400" dirty="0">
                <a:solidFill>
                  <a:schemeClr val="dk1"/>
                </a:solidFill>
                <a:latin typeface="+mn-lt"/>
              </a:rPr>
              <a:t>We express the biological process of AM as a Markov decision process (MDP), creating a RL model of SHM. </a:t>
            </a:r>
          </a:p>
          <a:p>
            <a:pPr marL="92075" lvl="0" algn="just" rtl="0">
              <a:spcBef>
                <a:spcPts val="0"/>
              </a:spcBef>
              <a:spcAft>
                <a:spcPts val="0"/>
              </a:spcAft>
            </a:pPr>
            <a:r>
              <a:rPr lang="en-IN" sz="2400" b="1" dirty="0">
                <a:solidFill>
                  <a:schemeClr val="dk1"/>
                </a:solidFill>
                <a:latin typeface="+mn-lt"/>
              </a:rPr>
              <a:t>Model Assumptions</a:t>
            </a:r>
            <a:r>
              <a:rPr lang="en-IN" sz="2400" dirty="0">
                <a:solidFill>
                  <a:schemeClr val="dk1"/>
                </a:solidFill>
                <a:latin typeface="+mn-lt"/>
              </a:rPr>
              <a:t>: </a:t>
            </a:r>
          </a:p>
          <a:p>
            <a:pPr marL="92075" lvl="1" algn="just"/>
            <a:r>
              <a:rPr lang="en-US" sz="2400" dirty="0">
                <a:solidFill>
                  <a:schemeClr val="dk1"/>
                </a:solidFill>
                <a:latin typeface="+mn-lt"/>
              </a:rPr>
              <a:t>The </a:t>
            </a:r>
            <a:r>
              <a:rPr lang="en-US" sz="2400" u="sng" dirty="0">
                <a:solidFill>
                  <a:schemeClr val="dk1"/>
                </a:solidFill>
                <a:latin typeface="+mn-lt"/>
              </a:rPr>
              <a:t>relative configuration of PD1-Pembro complex remains the same irrespective of the type of amino acids mutations </a:t>
            </a:r>
            <a:r>
              <a:rPr lang="en-US" sz="2400" dirty="0">
                <a:solidFill>
                  <a:schemeClr val="dk1"/>
                </a:solidFill>
                <a:latin typeface="+mn-lt"/>
              </a:rPr>
              <a:t>at the 17 positions</a:t>
            </a:r>
          </a:p>
          <a:p>
            <a:pPr marL="92075" lvl="0" algn="just" rtl="0">
              <a:spcBef>
                <a:spcPts val="0"/>
              </a:spcBef>
              <a:spcAft>
                <a:spcPts val="0"/>
              </a:spcAft>
            </a:pPr>
            <a:r>
              <a:rPr lang="en-US" sz="2400" dirty="0">
                <a:solidFill>
                  <a:schemeClr val="dk1"/>
                </a:solidFill>
                <a:latin typeface="+mn-lt"/>
              </a:rPr>
              <a:t>The </a:t>
            </a:r>
            <a:r>
              <a:rPr lang="en-US" sz="2400" u="sng" dirty="0">
                <a:solidFill>
                  <a:schemeClr val="dk1"/>
                </a:solidFill>
                <a:latin typeface="+mn-lt"/>
              </a:rPr>
              <a:t>3D folds of light and heavy chains are not disrupted by the mutations in loops</a:t>
            </a:r>
            <a:r>
              <a:rPr lang="en-US" sz="2400" dirty="0">
                <a:solidFill>
                  <a:schemeClr val="dk1"/>
                </a:solidFill>
                <a:latin typeface="+mn-lt"/>
              </a:rPr>
              <a:t> on Pembro</a:t>
            </a:r>
            <a:endParaRPr lang="en-IN" sz="24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4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400" dirty="0">
                <a:solidFill>
                  <a:srgbClr val="1A1A1A"/>
                </a:solidFill>
              </a:rPr>
              <a:t>We use Q-Learning in RL to model SHM on a reduced state space to provide better binding affinity antibodies. We validated the structure of the antibodies predicted by the RL model using AlphaFold2 and C-alpha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272146" y="42202164"/>
            <a:ext cx="1054115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2400" dirty="0">
                <a:solidFill>
                  <a:schemeClr val="dk1"/>
                </a:solidFill>
                <a:latin typeface="+mn-lt"/>
              </a:rPr>
              <a:t>This study is supported by Dept. of electronics, IT, BT and S&amp;T, Government of Karnataka. We would also like to extend our gratitude to the faculty of IBAB and Mr. </a:t>
            </a:r>
            <a:r>
              <a:rPr lang="pt-BR" sz="2400" dirty="0">
                <a:solidFill>
                  <a:schemeClr val="dk1"/>
                </a:solidFill>
                <a:latin typeface="+mn-lt"/>
              </a:rPr>
              <a:t>Balakrishna Prabhu B N, Ms. Namita Menon, </a:t>
            </a:r>
            <a:r>
              <a:rPr lang="en-IN" sz="2400" b="0" i="0" u="none" strike="noStrike" dirty="0">
                <a:solidFill>
                  <a:srgbClr val="000000"/>
                </a:solidFill>
                <a:effectLst/>
                <a:latin typeface="+mn-lt"/>
              </a:rPr>
              <a:t>Mr. Yash Chindarkar </a:t>
            </a:r>
            <a:r>
              <a:rPr lang="pt-BR" sz="2400" dirty="0">
                <a:solidFill>
                  <a:schemeClr val="dk1"/>
                </a:solidFill>
                <a:latin typeface="+mn-lt"/>
              </a:rPr>
              <a:t>and </a:t>
            </a:r>
            <a:r>
              <a:rPr lang="en" sz="2400" dirty="0">
                <a:solidFill>
                  <a:schemeClr val="dk1"/>
                </a:solidFill>
                <a:latin typeface="+mn-lt"/>
              </a:rPr>
              <a:t>Ms. Apoorva Ganesh for their contribution and guidance.</a:t>
            </a:r>
            <a:endParaRPr sz="2400" dirty="0">
              <a:latin typeface="+mn-lt"/>
            </a:endParaRPr>
          </a:p>
        </p:txBody>
      </p:sp>
      <p:pic>
        <p:nvPicPr>
          <p:cNvPr id="64" name="Google Shape;64;p13"/>
          <p:cNvPicPr preferRelativeResize="0"/>
          <p:nvPr/>
        </p:nvPicPr>
        <p:blipFill rotWithShape="1">
          <a:blip r:embed="rId6">
            <a:alphaModFix/>
          </a:blip>
          <a:srcRect l="34123" r="34538"/>
          <a:stretch/>
        </p:blipFill>
        <p:spPr>
          <a:xfrm>
            <a:off x="21294692" y="8084804"/>
            <a:ext cx="5162588" cy="6028817"/>
          </a:xfrm>
          <a:prstGeom prst="rect">
            <a:avLst/>
          </a:prstGeom>
          <a:noFill/>
          <a:ln>
            <a:noFill/>
          </a:ln>
        </p:spPr>
      </p:pic>
      <p:sp>
        <p:nvSpPr>
          <p:cNvPr id="65" name="Google Shape;65;p13"/>
          <p:cNvSpPr txBox="1"/>
          <p:nvPr/>
        </p:nvSpPr>
        <p:spPr>
          <a:xfrm>
            <a:off x="20792827" y="13689995"/>
            <a:ext cx="614577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(PD1-Antigen)</a:t>
            </a:r>
            <a:endParaRPr sz="1800" dirty="0">
              <a:solidFill>
                <a:schemeClr val="dk1"/>
              </a:solidFill>
            </a:endParaRPr>
          </a:p>
        </p:txBody>
      </p:sp>
      <p:sp>
        <p:nvSpPr>
          <p:cNvPr id="66" name="Google Shape;66;p13"/>
          <p:cNvSpPr/>
          <p:nvPr/>
        </p:nvSpPr>
        <p:spPr>
          <a:xfrm>
            <a:off x="301501" y="14386961"/>
            <a:ext cx="12122132" cy="836808"/>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grpSp>
        <p:nvGrpSpPr>
          <p:cNvPr id="70" name="Google Shape;70;p13"/>
          <p:cNvGrpSpPr/>
          <p:nvPr/>
        </p:nvGrpSpPr>
        <p:grpSpPr>
          <a:xfrm>
            <a:off x="12636489" y="7638330"/>
            <a:ext cx="19681664" cy="14022524"/>
            <a:chOff x="11342150" y="10855092"/>
            <a:chExt cx="19293857" cy="12088383"/>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20146743" y="10855092"/>
              <a:ext cx="10489264" cy="135312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MDP </a:t>
              </a: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 </a:t>
              </a: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 </a:t>
              </a: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 </a:t>
              </a:r>
            </a:p>
            <a:p>
              <a:pPr marL="0" lvl="0" indent="0" algn="just"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7" name="Google Shape;77;p13"/>
          <p:cNvSpPr/>
          <p:nvPr/>
        </p:nvSpPr>
        <p:spPr>
          <a:xfrm>
            <a:off x="11014740" y="34785298"/>
            <a:ext cx="12571772" cy="802189"/>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11077404" y="40085565"/>
            <a:ext cx="12327746" cy="3549659"/>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4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4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400" dirty="0">
                <a:latin typeface="+mn-lt"/>
              </a:rPr>
              <a:t>Protein Language Models (PLM) can be employed in conjunction with our SHM-RL model for drug discovery.</a:t>
            </a:r>
          </a:p>
          <a:p>
            <a:pPr algn="just" rtl="0">
              <a:spcBef>
                <a:spcPts val="0"/>
              </a:spcBef>
              <a:spcAft>
                <a:spcPts val="800"/>
              </a:spcAft>
            </a:pPr>
            <a:r>
              <a:rPr lang="en-US" sz="2400" b="0" i="0" u="none" strike="noStrike" dirty="0">
                <a:solidFill>
                  <a:srgbClr val="000000"/>
                </a:solidFill>
                <a:effectLst/>
                <a:latin typeface="+mn-lt"/>
              </a:rPr>
              <a:t>Further validation of predicted antibodies using molecular dynamics and different binding affinity tools is required.</a:t>
            </a:r>
          </a:p>
        </p:txBody>
      </p:sp>
      <p:sp>
        <p:nvSpPr>
          <p:cNvPr id="112" name="Google Shape;112;p13"/>
          <p:cNvSpPr/>
          <p:nvPr/>
        </p:nvSpPr>
        <p:spPr>
          <a:xfrm>
            <a:off x="23647476" y="37262356"/>
            <a:ext cx="9142020" cy="839722"/>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23527204" y="38190075"/>
            <a:ext cx="9312072" cy="5133036"/>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24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2400" b="0" i="1" u="none" strike="noStrike" dirty="0">
                <a:solidFill>
                  <a:srgbClr val="000000"/>
                </a:solidFill>
                <a:effectLst/>
                <a:latin typeface="+mn-lt"/>
              </a:rPr>
              <a:t>Frontiers in Immunology</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13</a:t>
            </a:r>
            <a:r>
              <a:rPr lang="en-US" sz="2400" b="0" i="0" u="none" strike="noStrike" dirty="0">
                <a:solidFill>
                  <a:srgbClr val="000000"/>
                </a:solidFill>
                <a:effectLst/>
                <a:latin typeface="+mn-lt"/>
              </a:rPr>
              <a:t>. </a:t>
            </a:r>
            <a:r>
              <a:rPr lang="en-US" sz="2400" b="0" i="0" u="none" strike="noStrike" dirty="0">
                <a:solidFill>
                  <a:srgbClr val="000000"/>
                </a:solidFill>
                <a:effectLst/>
                <a:latin typeface="+mn-lt"/>
                <a:hlinkClick r:id="rId7"/>
              </a:rPr>
              <a:t>https://doi.org/10.3389/FIMMU.2022.1029167</a:t>
            </a:r>
            <a:r>
              <a:rPr lang="en-US" sz="2400" b="0" i="0" u="none" strike="noStrike" dirty="0">
                <a:solidFill>
                  <a:srgbClr val="000000"/>
                </a:solidFill>
                <a:effectLst/>
                <a:latin typeface="+mn-lt"/>
              </a:rPr>
              <a:t> </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2400" dirty="0">
                <a:solidFill>
                  <a:schemeClr val="dk1"/>
                </a:solidFill>
                <a:latin typeface="+mn-lt"/>
              </a:rPr>
              <a:t>Horita, Shoichiro, et al. "High-resolution crystal structure of the therapeutic antibody pembrolizumab bound to the human PD-1." </a:t>
            </a:r>
            <a:r>
              <a:rPr lang="en" sz="2400" i="1" dirty="0">
                <a:solidFill>
                  <a:schemeClr val="dk1"/>
                </a:solidFill>
                <a:latin typeface="+mn-lt"/>
              </a:rPr>
              <a:t>Scientific reports</a:t>
            </a:r>
            <a:r>
              <a:rPr lang="en" sz="2400" dirty="0">
                <a:solidFill>
                  <a:schemeClr val="dk1"/>
                </a:solidFill>
                <a:latin typeface="+mn-lt"/>
              </a:rPr>
              <a:t> 6.1 (2016): 35297</a:t>
            </a:r>
          </a:p>
          <a:p>
            <a:pPr marL="457200" indent="-323850" algn="just">
              <a:buClr>
                <a:schemeClr val="dk1"/>
              </a:buClr>
              <a:buSzPts val="1500"/>
              <a:buFont typeface="Arial"/>
              <a:buChar char="●"/>
            </a:pPr>
            <a:r>
              <a:rPr lang="en-US" sz="2400" dirty="0">
                <a:latin typeface="+mn-lt"/>
              </a:rPr>
              <a:t>Sutton, R. S., &amp; </a:t>
            </a:r>
            <a:r>
              <a:rPr lang="en-US" sz="2400" dirty="0" err="1">
                <a:latin typeface="+mn-lt"/>
              </a:rPr>
              <a:t>Barto</a:t>
            </a:r>
            <a:r>
              <a:rPr lang="en-US" sz="2400" dirty="0">
                <a:latin typeface="+mn-lt"/>
              </a:rPr>
              <a:t>, A. G. (2018). Reinforcement learning: An introduction, 2nd ed. In </a:t>
            </a:r>
            <a:r>
              <a:rPr lang="en-US" sz="2400" i="1" dirty="0">
                <a:latin typeface="+mn-lt"/>
              </a:rPr>
              <a:t>Reinforcement learning: An introduction, 2nd ed.</a:t>
            </a:r>
            <a:r>
              <a:rPr lang="en-US" sz="2400" dirty="0">
                <a:latin typeface="+mn-lt"/>
              </a:rPr>
              <a:t> The MIT Press.</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US" sz="2400" b="0" i="0" u="none" strike="noStrike" dirty="0" err="1">
                <a:solidFill>
                  <a:srgbClr val="000000"/>
                </a:solidFill>
                <a:effectLst/>
                <a:latin typeface="+mn-lt"/>
              </a:rPr>
              <a:t>Vangone</a:t>
            </a:r>
            <a:r>
              <a:rPr lang="en-US" sz="2400" b="0" i="0" u="none" strike="noStrike" dirty="0">
                <a:solidFill>
                  <a:srgbClr val="000000"/>
                </a:solidFill>
                <a:effectLst/>
                <a:latin typeface="+mn-lt"/>
              </a:rPr>
              <a:t>, A., &amp; Bonvin, A. M. J. J. (2017). PRODIGY: A Contact-based Predictor of Binding Affinity in Protein-protein Complexes. </a:t>
            </a:r>
            <a:r>
              <a:rPr lang="en-US" sz="2400" b="0" i="1" u="none" strike="noStrike" dirty="0">
                <a:solidFill>
                  <a:srgbClr val="000000"/>
                </a:solidFill>
                <a:effectLst/>
                <a:latin typeface="+mn-lt"/>
              </a:rPr>
              <a:t>Bio-Protocol</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7</a:t>
            </a:r>
            <a:r>
              <a:rPr lang="en-US" sz="2400" b="0" i="0" u="none" strike="noStrike" dirty="0">
                <a:solidFill>
                  <a:srgbClr val="000000"/>
                </a:solidFill>
                <a:effectLst/>
                <a:latin typeface="+mn-lt"/>
              </a:rPr>
              <a:t>(3). </a:t>
            </a:r>
            <a:r>
              <a:rPr lang="en-US" sz="2400" b="0" i="0" u="none" strike="noStrike" dirty="0">
                <a:solidFill>
                  <a:srgbClr val="000000"/>
                </a:solidFill>
                <a:effectLst/>
                <a:latin typeface="+mn-lt"/>
                <a:hlinkClick r:id="rId8"/>
              </a:rPr>
              <a:t>https://doi.org/10.21769/BIOPROTOC.2124</a:t>
            </a:r>
            <a:endParaRPr lang="en-US" sz="24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0879905" y="14151144"/>
            <a:ext cx="5781955" cy="287819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 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547771" y="11016457"/>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9"/>
          <a:stretch>
            <a:fillRect/>
          </a:stretch>
        </p:blipFill>
        <p:spPr>
          <a:xfrm>
            <a:off x="23080231" y="5104134"/>
            <a:ext cx="7376324" cy="2534124"/>
          </a:xfrm>
          <a:prstGeom prst="rect">
            <a:avLst/>
          </a:prstGeom>
        </p:spPr>
      </p:pic>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3302"/>
          <a:stretch/>
        </p:blipFill>
        <p:spPr bwMode="auto">
          <a:xfrm>
            <a:off x="13249037" y="10174107"/>
            <a:ext cx="7128977" cy="450720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2767641" y="14736998"/>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213087" y="10791526"/>
            <a:ext cx="12194513"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01501" y="11730528"/>
            <a:ext cx="11577043" cy="2339102"/>
          </a:xfrm>
          <a:prstGeom prst="rect">
            <a:avLst/>
          </a:prstGeom>
          <a:noFill/>
        </p:spPr>
        <p:txBody>
          <a:bodyPr wrap="square" rtlCol="0">
            <a:spAutoFit/>
          </a:bodyPr>
          <a:lstStyle/>
          <a:p>
            <a:pPr algn="just"/>
            <a:r>
              <a:rPr lang="en-IN" sz="2400" b="1" dirty="0">
                <a:solidFill>
                  <a:srgbClr val="1A1A1A"/>
                </a:solidFill>
              </a:rPr>
              <a:t>Major</a:t>
            </a:r>
            <a:r>
              <a:rPr lang="en-IN" sz="2400" b="1" dirty="0"/>
              <a:t> </a:t>
            </a:r>
            <a:r>
              <a:rPr lang="en-IN" sz="2400" b="1" dirty="0">
                <a:solidFill>
                  <a:srgbClr val="1A1A1A"/>
                </a:solidFill>
              </a:rPr>
              <a:t>Objective: </a:t>
            </a:r>
            <a:r>
              <a:rPr lang="en-US" sz="2400" dirty="0">
                <a:solidFill>
                  <a:srgbClr val="1A1A1A"/>
                </a:solidFill>
              </a:rPr>
              <a:t>To create a reinforcement learning model for somatic hypermutations using Pembro and PD1. </a:t>
            </a:r>
          </a:p>
          <a:p>
            <a:endParaRPr lang="en-US" sz="2400" dirty="0">
              <a:solidFill>
                <a:srgbClr val="1A1A1A"/>
              </a:solidFill>
            </a:endParaRPr>
          </a:p>
          <a:p>
            <a:pPr algn="just"/>
            <a:r>
              <a:rPr lang="en-US" sz="2400" b="1" dirty="0">
                <a:solidFill>
                  <a:srgbClr val="1A1A1A"/>
                </a:solidFill>
              </a:rPr>
              <a:t>Minor Objective: T</a:t>
            </a:r>
            <a:r>
              <a:rPr lang="en-US" sz="2400" dirty="0">
                <a:solidFill>
                  <a:srgbClr val="1A1A1A"/>
                </a:solidFill>
              </a:rPr>
              <a:t>o find states/antibodies which have better binding affinity than Pembro, and validating the good states using AlphaFold2 and C-alpha distance plots of the predicted structures</a:t>
            </a:r>
            <a:r>
              <a:rPr lang="en-US" sz="2600" dirty="0">
                <a:solidFill>
                  <a:srgbClr val="1A1A1A"/>
                </a:solidFill>
              </a:rPr>
              <a:t>.</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272586" y="10980494"/>
            <a:ext cx="419881" cy="369332"/>
          </a:xfrm>
          <a:prstGeom prst="rect">
            <a:avLst/>
          </a:prstGeom>
          <a:noFill/>
        </p:spPr>
        <p:txBody>
          <a:bodyPr wrap="square" rtlCol="0">
            <a:spAutoFit/>
          </a:bodyPr>
          <a:lstStyle/>
          <a:p>
            <a:r>
              <a:rPr lang="en-IN" sz="1800" b="1" dirty="0"/>
              <a:t>B</a:t>
            </a:r>
            <a:endParaRPr lang="en-IN" b="1" dirty="0"/>
          </a:p>
        </p:txBody>
      </p:sp>
      <p:pic>
        <p:nvPicPr>
          <p:cNvPr id="20" name="Graphic 19">
            <a:extLst>
              <a:ext uri="{FF2B5EF4-FFF2-40B4-BE49-F238E27FC236}">
                <a16:creationId xmlns:a16="http://schemas.microsoft.com/office/drawing/2014/main" id="{7BC348B8-7915-088A-61D7-421AAFD617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6167" y="15348833"/>
            <a:ext cx="20026624" cy="4053007"/>
          </a:xfrm>
          <a:prstGeom prst="rect">
            <a:avLst/>
          </a:prstGeom>
        </p:spPr>
      </p:pic>
      <p:sp>
        <p:nvSpPr>
          <p:cNvPr id="22" name="TextBox 21">
            <a:extLst>
              <a:ext uri="{FF2B5EF4-FFF2-40B4-BE49-F238E27FC236}">
                <a16:creationId xmlns:a16="http://schemas.microsoft.com/office/drawing/2014/main" id="{21795732-9021-88D8-0867-0351DEC96794}"/>
              </a:ext>
            </a:extLst>
          </p:cNvPr>
          <p:cNvSpPr txBox="1"/>
          <p:nvPr/>
        </p:nvSpPr>
        <p:spPr>
          <a:xfrm>
            <a:off x="286901" y="15477591"/>
            <a:ext cx="288116" cy="307777"/>
          </a:xfrm>
          <a:prstGeom prst="rect">
            <a:avLst/>
          </a:prstGeom>
          <a:noFill/>
        </p:spPr>
        <p:txBody>
          <a:bodyPr wrap="square" rtlCol="0">
            <a:spAutoFit/>
          </a:bodyPr>
          <a:lstStyle/>
          <a:p>
            <a:r>
              <a:rPr lang="en-IN" b="1" dirty="0"/>
              <a:t>A</a:t>
            </a:r>
          </a:p>
        </p:txBody>
      </p:sp>
      <p:sp>
        <p:nvSpPr>
          <p:cNvPr id="23" name="TextBox 22">
            <a:extLst>
              <a:ext uri="{FF2B5EF4-FFF2-40B4-BE49-F238E27FC236}">
                <a16:creationId xmlns:a16="http://schemas.microsoft.com/office/drawing/2014/main" id="{AB0AE443-3D68-6B52-9CEB-56F52C8F8721}"/>
              </a:ext>
            </a:extLst>
          </p:cNvPr>
          <p:cNvSpPr txBox="1"/>
          <p:nvPr/>
        </p:nvSpPr>
        <p:spPr>
          <a:xfrm>
            <a:off x="-42832" y="18348978"/>
            <a:ext cx="288116" cy="307777"/>
          </a:xfrm>
          <a:prstGeom prst="rect">
            <a:avLst/>
          </a:prstGeom>
          <a:noFill/>
        </p:spPr>
        <p:txBody>
          <a:bodyPr wrap="square" rtlCol="0">
            <a:spAutoFit/>
          </a:bodyPr>
          <a:lstStyle/>
          <a:p>
            <a:r>
              <a:rPr lang="en-IN" b="1" dirty="0"/>
              <a:t>B</a:t>
            </a:r>
          </a:p>
        </p:txBody>
      </p:sp>
      <p:sp>
        <p:nvSpPr>
          <p:cNvPr id="24" name="TextBox 23">
            <a:extLst>
              <a:ext uri="{FF2B5EF4-FFF2-40B4-BE49-F238E27FC236}">
                <a16:creationId xmlns:a16="http://schemas.microsoft.com/office/drawing/2014/main" id="{54EBFD45-C082-921F-91D1-5F18EA275876}"/>
              </a:ext>
            </a:extLst>
          </p:cNvPr>
          <p:cNvSpPr txBox="1"/>
          <p:nvPr/>
        </p:nvSpPr>
        <p:spPr>
          <a:xfrm>
            <a:off x="20720083" y="16944711"/>
            <a:ext cx="510337" cy="307777"/>
          </a:xfrm>
          <a:prstGeom prst="rect">
            <a:avLst/>
          </a:prstGeom>
          <a:noFill/>
        </p:spPr>
        <p:txBody>
          <a:bodyPr wrap="square" rtlCol="0">
            <a:spAutoFit/>
          </a:bodyPr>
          <a:lstStyle/>
          <a:p>
            <a:r>
              <a:rPr lang="en-IN" b="1" dirty="0"/>
              <a:t>C a</a:t>
            </a:r>
          </a:p>
        </p:txBody>
      </p:sp>
      <p:graphicFrame>
        <p:nvGraphicFramePr>
          <p:cNvPr id="27" name="Table 26">
            <a:extLst>
              <a:ext uri="{FF2B5EF4-FFF2-40B4-BE49-F238E27FC236}">
                <a16:creationId xmlns:a16="http://schemas.microsoft.com/office/drawing/2014/main" id="{93D0C63D-52B2-3F7D-2576-F932CD4309F2}"/>
              </a:ext>
            </a:extLst>
          </p:cNvPr>
          <p:cNvGraphicFramePr>
            <a:graphicFrameLocks noGrp="1"/>
          </p:cNvGraphicFramePr>
          <p:nvPr/>
        </p:nvGraphicFramePr>
        <p:xfrm>
          <a:off x="26662121" y="17192928"/>
          <a:ext cx="5586836" cy="2305916"/>
        </p:xfrm>
        <a:graphic>
          <a:graphicData uri="http://schemas.openxmlformats.org/drawingml/2006/table">
            <a:tbl>
              <a:tblPr firstRow="1" bandRow="1">
                <a:tableStyleId>{9C158E3D-C3EB-49D8-A6B2-AB95B476CFE3}</a:tableStyleId>
              </a:tblPr>
              <a:tblGrid>
                <a:gridCol w="1538078">
                  <a:extLst>
                    <a:ext uri="{9D8B030D-6E8A-4147-A177-3AD203B41FA5}">
                      <a16:colId xmlns:a16="http://schemas.microsoft.com/office/drawing/2014/main" val="195309327"/>
                    </a:ext>
                  </a:extLst>
                </a:gridCol>
                <a:gridCol w="2374628">
                  <a:extLst>
                    <a:ext uri="{9D8B030D-6E8A-4147-A177-3AD203B41FA5}">
                      <a16:colId xmlns:a16="http://schemas.microsoft.com/office/drawing/2014/main" val="4246128159"/>
                    </a:ext>
                  </a:extLst>
                </a:gridCol>
                <a:gridCol w="1674130">
                  <a:extLst>
                    <a:ext uri="{9D8B030D-6E8A-4147-A177-3AD203B41FA5}">
                      <a16:colId xmlns:a16="http://schemas.microsoft.com/office/drawing/2014/main" val="1631189165"/>
                    </a:ext>
                  </a:extLst>
                </a:gridCol>
              </a:tblGrid>
              <a:tr h="372050">
                <a:tc>
                  <a:txBody>
                    <a:bodyPr/>
                    <a:lstStyle/>
                    <a:p>
                      <a:pPr algn="r"/>
                      <a:r>
                        <a:rPr lang="en-IN" dirty="0"/>
                        <a:t>Score</a:t>
                      </a:r>
                    </a:p>
                  </a:txBody>
                  <a:tcPr>
                    <a:solidFill>
                      <a:schemeClr val="bg1"/>
                    </a:solidFill>
                  </a:tcPr>
                </a:tc>
                <a:tc>
                  <a:txBody>
                    <a:bodyPr/>
                    <a:lstStyle/>
                    <a:p>
                      <a:pPr algn="r"/>
                      <a:r>
                        <a:rPr lang="en-IN" dirty="0"/>
                        <a:t>Binding Affinity (kcal/mole)</a:t>
                      </a:r>
                    </a:p>
                  </a:txBody>
                  <a:tcPr>
                    <a:solidFill>
                      <a:schemeClr val="bg1"/>
                    </a:solidFill>
                  </a:tcPr>
                </a:tc>
                <a:tc>
                  <a:txBody>
                    <a:bodyPr/>
                    <a:lstStyle/>
                    <a:p>
                      <a:pPr algn="r"/>
                      <a:r>
                        <a:rPr lang="en-IN" dirty="0"/>
                        <a:t>Reward</a:t>
                      </a:r>
                    </a:p>
                  </a:txBody>
                  <a:tcPr>
                    <a:solidFill>
                      <a:schemeClr val="bg1"/>
                    </a:solidFill>
                  </a:tcPr>
                </a:tc>
                <a:extLst>
                  <a:ext uri="{0D108BD9-81ED-4DB2-BD59-A6C34878D82A}">
                    <a16:rowId xmlns:a16="http://schemas.microsoft.com/office/drawing/2014/main" val="3889002901"/>
                  </a:ext>
                </a:extLst>
              </a:tr>
              <a:tr h="322311">
                <a:tc>
                  <a:txBody>
                    <a:bodyPr/>
                    <a:lstStyle/>
                    <a:p>
                      <a:pPr algn="r"/>
                      <a:r>
                        <a:rPr lang="en-IN" dirty="0"/>
                        <a:t>&gt;=3</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7258687"/>
                  </a:ext>
                </a:extLst>
              </a:tr>
              <a:tr h="322311">
                <a:tc>
                  <a:txBody>
                    <a:bodyPr/>
                    <a:lstStyle/>
                    <a:p>
                      <a:pPr algn="r"/>
                      <a:r>
                        <a:rPr lang="en-IN" dirty="0"/>
                        <a:t>&gt;=3</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5</a:t>
                      </a:r>
                    </a:p>
                  </a:txBody>
                  <a:tcPr>
                    <a:solidFill>
                      <a:schemeClr val="bg1"/>
                    </a:solidFill>
                  </a:tcPr>
                </a:tc>
                <a:extLst>
                  <a:ext uri="{0D108BD9-81ED-4DB2-BD59-A6C34878D82A}">
                    <a16:rowId xmlns:a16="http://schemas.microsoft.com/office/drawing/2014/main" val="608269807"/>
                  </a:ext>
                </a:extLst>
              </a:tr>
              <a:tr h="322311">
                <a:tc>
                  <a:txBody>
                    <a:bodyPr/>
                    <a:lstStyle/>
                    <a:p>
                      <a:pPr algn="r"/>
                      <a:r>
                        <a:rPr lang="en-IN" dirty="0"/>
                        <a:t>3&gt;score&gt;-1</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3244675853"/>
                  </a:ext>
                </a:extLst>
              </a:tr>
              <a:tr h="322311">
                <a:tc>
                  <a:txBody>
                    <a:bodyPr/>
                    <a:lstStyle/>
                    <a:p>
                      <a:pPr algn="r"/>
                      <a:r>
                        <a:rPr lang="en-IN" dirty="0"/>
                        <a:t>3 &gt; score &gt; -1</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1892015447"/>
                  </a:ext>
                </a:extLst>
              </a:tr>
              <a:tr h="322311">
                <a:tc>
                  <a:txBody>
                    <a:bodyPr/>
                    <a:lstStyle/>
                    <a:p>
                      <a:pPr algn="r"/>
                      <a:r>
                        <a:rPr lang="en-IN" dirty="0"/>
                        <a:t>-1&gt;= score &gt; -10</a:t>
                      </a:r>
                    </a:p>
                  </a:txBody>
                  <a:tcPr>
                    <a:solidFill>
                      <a:schemeClr val="bg1"/>
                    </a:solidFill>
                  </a:tcPr>
                </a:tc>
                <a:tc>
                  <a:txBody>
                    <a:bodyPr/>
                    <a:lstStyle/>
                    <a:p>
                      <a:pPr algn="ctr"/>
                      <a:r>
                        <a:rPr lang="en-IN" dirty="0"/>
                        <a:t>-</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2330269906"/>
                  </a:ext>
                </a:extLst>
              </a:tr>
              <a:tr h="322311">
                <a:tc>
                  <a:txBody>
                    <a:bodyPr/>
                    <a:lstStyle/>
                    <a:p>
                      <a:pPr algn="r"/>
                      <a:r>
                        <a:rPr lang="en-IN" dirty="0"/>
                        <a:t>&lt; -10</a:t>
                      </a:r>
                    </a:p>
                  </a:txBody>
                  <a:tcPr>
                    <a:solidFill>
                      <a:schemeClr val="bg1"/>
                    </a:solidFill>
                  </a:tcPr>
                </a:tc>
                <a:tc>
                  <a:txBody>
                    <a:bodyPr/>
                    <a:lstStyle/>
                    <a:p>
                      <a:pPr algn="ctr"/>
                      <a:r>
                        <a:rPr lang="en-IN" dirty="0"/>
                        <a:t>- </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06186982"/>
                  </a:ext>
                </a:extLst>
              </a:tr>
            </a:tbl>
          </a:graphicData>
        </a:graphic>
      </p:graphicFrame>
      <p:sp>
        <p:nvSpPr>
          <p:cNvPr id="28" name="TextBox 27">
            <a:extLst>
              <a:ext uri="{FF2B5EF4-FFF2-40B4-BE49-F238E27FC236}">
                <a16:creationId xmlns:a16="http://schemas.microsoft.com/office/drawing/2014/main" id="{75B11961-6615-B7CC-9095-40141F8BD51B}"/>
              </a:ext>
            </a:extLst>
          </p:cNvPr>
          <p:cNvSpPr txBox="1"/>
          <p:nvPr/>
        </p:nvSpPr>
        <p:spPr>
          <a:xfrm>
            <a:off x="26662121" y="16914379"/>
            <a:ext cx="510337" cy="307777"/>
          </a:xfrm>
          <a:prstGeom prst="rect">
            <a:avLst/>
          </a:prstGeom>
          <a:noFill/>
        </p:spPr>
        <p:txBody>
          <a:bodyPr wrap="square" rtlCol="0">
            <a:spAutoFit/>
          </a:bodyPr>
          <a:lstStyle/>
          <a:p>
            <a:r>
              <a:rPr lang="en-IN" b="1" dirty="0"/>
              <a:t>C b</a:t>
            </a:r>
          </a:p>
        </p:txBody>
      </p:sp>
      <p:sp>
        <p:nvSpPr>
          <p:cNvPr id="30" name="TextBox 29">
            <a:extLst>
              <a:ext uri="{FF2B5EF4-FFF2-40B4-BE49-F238E27FC236}">
                <a16:creationId xmlns:a16="http://schemas.microsoft.com/office/drawing/2014/main" id="{0DB975C6-5482-E788-2AAF-191C855262D8}"/>
              </a:ext>
            </a:extLst>
          </p:cNvPr>
          <p:cNvSpPr txBox="1"/>
          <p:nvPr/>
        </p:nvSpPr>
        <p:spPr>
          <a:xfrm>
            <a:off x="6042328" y="19301507"/>
            <a:ext cx="13681260" cy="388588"/>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a:t>
            </a:r>
            <a:endParaRPr lang="en-IN" sz="1800" dirty="0">
              <a:effectLst/>
              <a:latin typeface="+mn-lt"/>
              <a:ea typeface="Aptos" panose="020B0004020202020204" pitchFamily="34" charset="0"/>
              <a:cs typeface="Aptos" panose="020B0004020202020204" pitchFamily="34" charset="0"/>
            </a:endParaRPr>
          </a:p>
        </p:txBody>
      </p:sp>
      <p:sp>
        <p:nvSpPr>
          <p:cNvPr id="48" name="Google Shape;67;p13">
            <a:extLst>
              <a:ext uri="{FF2B5EF4-FFF2-40B4-BE49-F238E27FC236}">
                <a16:creationId xmlns:a16="http://schemas.microsoft.com/office/drawing/2014/main" id="{18185373-A074-0F91-B8C3-69BF400F6933}"/>
              </a:ext>
            </a:extLst>
          </p:cNvPr>
          <p:cNvSpPr/>
          <p:nvPr/>
        </p:nvSpPr>
        <p:spPr>
          <a:xfrm>
            <a:off x="250817" y="23121434"/>
            <a:ext cx="32538679" cy="538513"/>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pic>
        <p:nvPicPr>
          <p:cNvPr id="50" name="Picture 49">
            <a:extLst>
              <a:ext uri="{FF2B5EF4-FFF2-40B4-BE49-F238E27FC236}">
                <a16:creationId xmlns:a16="http://schemas.microsoft.com/office/drawing/2014/main" id="{96E5BA95-107E-BBD9-877E-EED1957A6118}"/>
              </a:ext>
            </a:extLst>
          </p:cNvPr>
          <p:cNvPicPr>
            <a:picLocks noChangeAspect="1"/>
          </p:cNvPicPr>
          <p:nvPr/>
        </p:nvPicPr>
        <p:blipFill>
          <a:blip r:embed="rId13"/>
          <a:stretch>
            <a:fillRect/>
          </a:stretch>
        </p:blipFill>
        <p:spPr>
          <a:xfrm>
            <a:off x="6304372" y="21189444"/>
            <a:ext cx="1474211" cy="1497336"/>
          </a:xfrm>
          <a:prstGeom prst="rect">
            <a:avLst/>
          </a:prstGeom>
        </p:spPr>
      </p:pic>
      <p:pic>
        <p:nvPicPr>
          <p:cNvPr id="51" name="Picture 50">
            <a:extLst>
              <a:ext uri="{FF2B5EF4-FFF2-40B4-BE49-F238E27FC236}">
                <a16:creationId xmlns:a16="http://schemas.microsoft.com/office/drawing/2014/main" id="{CF0A851F-AF02-8193-0FFF-858FDB883746}"/>
              </a:ext>
            </a:extLst>
          </p:cNvPr>
          <p:cNvPicPr>
            <a:picLocks noChangeAspect="1"/>
          </p:cNvPicPr>
          <p:nvPr/>
        </p:nvPicPr>
        <p:blipFill>
          <a:blip r:embed="rId13"/>
          <a:stretch>
            <a:fillRect/>
          </a:stretch>
        </p:blipFill>
        <p:spPr>
          <a:xfrm>
            <a:off x="8991473" y="21449311"/>
            <a:ext cx="941047" cy="955808"/>
          </a:xfrm>
          <a:prstGeom prst="rect">
            <a:avLst/>
          </a:prstGeom>
        </p:spPr>
      </p:pic>
      <p:cxnSp>
        <p:nvCxnSpPr>
          <p:cNvPr id="53" name="Straight Arrow Connector 52">
            <a:extLst>
              <a:ext uri="{FF2B5EF4-FFF2-40B4-BE49-F238E27FC236}">
                <a16:creationId xmlns:a16="http://schemas.microsoft.com/office/drawing/2014/main" id="{F0F3DE09-41FC-6DAC-65AB-9E990853A39A}"/>
              </a:ext>
            </a:extLst>
          </p:cNvPr>
          <p:cNvCxnSpPr>
            <a:cxnSpLocks/>
            <a:stCxn id="50" idx="3"/>
            <a:endCxn id="51" idx="1"/>
          </p:cNvCxnSpPr>
          <p:nvPr/>
        </p:nvCxnSpPr>
        <p:spPr>
          <a:xfrm flipV="1">
            <a:off x="7778583" y="21927215"/>
            <a:ext cx="1212890" cy="1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B3D5DAB-5208-7375-7063-B0749F0DC8AD}"/>
              </a:ext>
            </a:extLst>
          </p:cNvPr>
          <p:cNvCxnSpPr>
            <a:cxnSpLocks/>
            <a:stCxn id="51" idx="3"/>
            <a:endCxn id="87" idx="1"/>
          </p:cNvCxnSpPr>
          <p:nvPr/>
        </p:nvCxnSpPr>
        <p:spPr>
          <a:xfrm flipV="1">
            <a:off x="9932520" y="20633824"/>
            <a:ext cx="1336120" cy="129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1B4F41-8026-8AE5-B008-20FFEC6EBC9C}"/>
              </a:ext>
            </a:extLst>
          </p:cNvPr>
          <p:cNvCxnSpPr>
            <a:cxnSpLocks/>
            <a:stCxn id="51" idx="3"/>
            <a:endCxn id="75" idx="1"/>
          </p:cNvCxnSpPr>
          <p:nvPr/>
        </p:nvCxnSpPr>
        <p:spPr>
          <a:xfrm>
            <a:off x="9932520" y="21927215"/>
            <a:ext cx="1414686" cy="399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7D6790D-8BA3-E90B-87FA-AE053D67FF7F}"/>
              </a:ext>
            </a:extLst>
          </p:cNvPr>
          <p:cNvSpPr txBox="1"/>
          <p:nvPr/>
        </p:nvSpPr>
        <p:spPr>
          <a:xfrm>
            <a:off x="12366856" y="19882503"/>
            <a:ext cx="952792" cy="584775"/>
          </a:xfrm>
          <a:prstGeom prst="rect">
            <a:avLst/>
          </a:prstGeom>
          <a:noFill/>
        </p:spPr>
        <p:txBody>
          <a:bodyPr wrap="square" rtlCol="0">
            <a:spAutoFit/>
          </a:bodyPr>
          <a:lstStyle/>
          <a:p>
            <a:r>
              <a:rPr lang="en-IN" sz="1600" dirty="0"/>
              <a:t>Policy Network</a:t>
            </a:r>
          </a:p>
        </p:txBody>
      </p:sp>
      <p:sp>
        <p:nvSpPr>
          <p:cNvPr id="89" name="TextBox 88">
            <a:extLst>
              <a:ext uri="{FF2B5EF4-FFF2-40B4-BE49-F238E27FC236}">
                <a16:creationId xmlns:a16="http://schemas.microsoft.com/office/drawing/2014/main" id="{719D18BA-5372-69D2-966E-54FEC7D15044}"/>
              </a:ext>
            </a:extLst>
          </p:cNvPr>
          <p:cNvSpPr txBox="1"/>
          <p:nvPr/>
        </p:nvSpPr>
        <p:spPr>
          <a:xfrm>
            <a:off x="12507313" y="22609635"/>
            <a:ext cx="1145893" cy="584775"/>
          </a:xfrm>
          <a:prstGeom prst="rect">
            <a:avLst/>
          </a:prstGeom>
          <a:noFill/>
        </p:spPr>
        <p:txBody>
          <a:bodyPr wrap="square" rtlCol="0">
            <a:spAutoFit/>
          </a:bodyPr>
          <a:lstStyle/>
          <a:p>
            <a:r>
              <a:rPr lang="en-IN" sz="1600" dirty="0"/>
              <a:t>Target Network</a:t>
            </a:r>
          </a:p>
        </p:txBody>
      </p:sp>
      <p:sp>
        <p:nvSpPr>
          <p:cNvPr id="90" name="Arrow: Up-Down 89">
            <a:extLst>
              <a:ext uri="{FF2B5EF4-FFF2-40B4-BE49-F238E27FC236}">
                <a16:creationId xmlns:a16="http://schemas.microsoft.com/office/drawing/2014/main" id="{226605D0-3845-6EA0-999C-FEA142E08204}"/>
              </a:ext>
            </a:extLst>
          </p:cNvPr>
          <p:cNvSpPr/>
          <p:nvPr/>
        </p:nvSpPr>
        <p:spPr>
          <a:xfrm>
            <a:off x="12722691" y="20923983"/>
            <a:ext cx="519252" cy="1138518"/>
          </a:xfrm>
          <a:prstGeom prst="upDownArrow">
            <a:avLst/>
          </a:prstGeom>
          <a:solidFill>
            <a:schemeClr val="accent1">
              <a:lumMod val="20000"/>
              <a:lumOff val="8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90BC51E8-7765-24EB-CB81-590245FFE44D}"/>
              </a:ext>
            </a:extLst>
          </p:cNvPr>
          <p:cNvSpPr txBox="1"/>
          <p:nvPr/>
        </p:nvSpPr>
        <p:spPr>
          <a:xfrm>
            <a:off x="13111657" y="21225028"/>
            <a:ext cx="1145893" cy="584775"/>
          </a:xfrm>
          <a:prstGeom prst="rect">
            <a:avLst/>
          </a:prstGeom>
          <a:noFill/>
        </p:spPr>
        <p:txBody>
          <a:bodyPr wrap="square" rtlCol="0">
            <a:spAutoFit/>
          </a:bodyPr>
          <a:lstStyle/>
          <a:p>
            <a:r>
              <a:rPr lang="en-IN" sz="1600" dirty="0"/>
              <a:t>Network Sync</a:t>
            </a:r>
          </a:p>
        </p:txBody>
      </p:sp>
      <p:sp>
        <p:nvSpPr>
          <p:cNvPr id="92" name="TextBox 91">
            <a:extLst>
              <a:ext uri="{FF2B5EF4-FFF2-40B4-BE49-F238E27FC236}">
                <a16:creationId xmlns:a16="http://schemas.microsoft.com/office/drawing/2014/main" id="{339B6F3A-9D19-7F64-F27F-8615DF46C30C}"/>
              </a:ext>
            </a:extLst>
          </p:cNvPr>
          <p:cNvSpPr txBox="1"/>
          <p:nvPr/>
        </p:nvSpPr>
        <p:spPr>
          <a:xfrm>
            <a:off x="15411115" y="20930937"/>
            <a:ext cx="1539388" cy="33855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sz="1600" dirty="0"/>
              <a:t>Loss Function</a:t>
            </a:r>
          </a:p>
        </p:txBody>
      </p:sp>
      <p:pic>
        <p:nvPicPr>
          <p:cNvPr id="94" name="Picture 93">
            <a:extLst>
              <a:ext uri="{FF2B5EF4-FFF2-40B4-BE49-F238E27FC236}">
                <a16:creationId xmlns:a16="http://schemas.microsoft.com/office/drawing/2014/main" id="{37AC1BFB-BBB7-FD17-DEDF-6CB4621DB91E}"/>
              </a:ext>
            </a:extLst>
          </p:cNvPr>
          <p:cNvPicPr>
            <a:picLocks noChangeAspect="1"/>
          </p:cNvPicPr>
          <p:nvPr/>
        </p:nvPicPr>
        <p:blipFill>
          <a:blip r:embed="rId14"/>
          <a:stretch>
            <a:fillRect/>
          </a:stretch>
        </p:blipFill>
        <p:spPr>
          <a:xfrm>
            <a:off x="14879024" y="21285955"/>
            <a:ext cx="2690761" cy="932442"/>
          </a:xfrm>
          <a:prstGeom prst="rect">
            <a:avLst/>
          </a:prstGeom>
        </p:spPr>
      </p:pic>
      <p:sp>
        <p:nvSpPr>
          <p:cNvPr id="95" name="TextBox 94">
            <a:extLst>
              <a:ext uri="{FF2B5EF4-FFF2-40B4-BE49-F238E27FC236}">
                <a16:creationId xmlns:a16="http://schemas.microsoft.com/office/drawing/2014/main" id="{254CAC0C-F80A-A346-18A5-82779EC40B08}"/>
              </a:ext>
            </a:extLst>
          </p:cNvPr>
          <p:cNvSpPr txBox="1"/>
          <p:nvPr/>
        </p:nvSpPr>
        <p:spPr>
          <a:xfrm>
            <a:off x="18117962" y="21590621"/>
            <a:ext cx="1411293" cy="33855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sz="1600" dirty="0"/>
              <a:t>Optimization</a:t>
            </a:r>
          </a:p>
        </p:txBody>
      </p:sp>
      <p:cxnSp>
        <p:nvCxnSpPr>
          <p:cNvPr id="97" name="Straight Arrow Connector 96">
            <a:extLst>
              <a:ext uri="{FF2B5EF4-FFF2-40B4-BE49-F238E27FC236}">
                <a16:creationId xmlns:a16="http://schemas.microsoft.com/office/drawing/2014/main" id="{E098CC8B-7489-FF39-A77A-260AD159A5AE}"/>
              </a:ext>
            </a:extLst>
          </p:cNvPr>
          <p:cNvCxnSpPr>
            <a:cxnSpLocks/>
            <a:stCxn id="94" idx="3"/>
            <a:endCxn id="95" idx="1"/>
          </p:cNvCxnSpPr>
          <p:nvPr/>
        </p:nvCxnSpPr>
        <p:spPr>
          <a:xfrm>
            <a:off x="17569785" y="21752176"/>
            <a:ext cx="548177" cy="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0ECBF04-DBBA-E4C1-4E5E-E3930FDC06F2}"/>
              </a:ext>
            </a:extLst>
          </p:cNvPr>
          <p:cNvSpPr txBox="1"/>
          <p:nvPr/>
        </p:nvSpPr>
        <p:spPr>
          <a:xfrm>
            <a:off x="17683564" y="20427704"/>
            <a:ext cx="2269297" cy="33855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sz="1600" dirty="0"/>
              <a:t>Update Policy network</a:t>
            </a:r>
          </a:p>
        </p:txBody>
      </p:sp>
      <p:cxnSp>
        <p:nvCxnSpPr>
          <p:cNvPr id="102" name="Straight Arrow Connector 101">
            <a:extLst>
              <a:ext uri="{FF2B5EF4-FFF2-40B4-BE49-F238E27FC236}">
                <a16:creationId xmlns:a16="http://schemas.microsoft.com/office/drawing/2014/main" id="{FD2E00BF-AE01-88AD-8D5A-EE8C4C26FA91}"/>
              </a:ext>
            </a:extLst>
          </p:cNvPr>
          <p:cNvCxnSpPr>
            <a:cxnSpLocks/>
            <a:stCxn id="100" idx="1"/>
            <a:endCxn id="87" idx="3"/>
          </p:cNvCxnSpPr>
          <p:nvPr/>
        </p:nvCxnSpPr>
        <p:spPr>
          <a:xfrm flipH="1">
            <a:off x="13394914" y="20596981"/>
            <a:ext cx="4288650" cy="36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87F5AEF-A10B-3677-E5C5-83C15F9411BF}"/>
              </a:ext>
            </a:extLst>
          </p:cNvPr>
          <p:cNvCxnSpPr>
            <a:cxnSpLocks/>
            <a:stCxn id="95" idx="0"/>
            <a:endCxn id="100" idx="2"/>
          </p:cNvCxnSpPr>
          <p:nvPr/>
        </p:nvCxnSpPr>
        <p:spPr>
          <a:xfrm flipH="1" flipV="1">
            <a:off x="18818213" y="20766258"/>
            <a:ext cx="5396" cy="824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D5A318-F638-57E2-7F9D-2EAE6035DE44}"/>
              </a:ext>
            </a:extLst>
          </p:cNvPr>
          <p:cNvSpPr txBox="1"/>
          <p:nvPr/>
        </p:nvSpPr>
        <p:spPr>
          <a:xfrm>
            <a:off x="-264655" y="22310013"/>
            <a:ext cx="5314246" cy="748923"/>
          </a:xfrm>
          <a:prstGeom prst="rect">
            <a:avLst/>
          </a:prstGeom>
          <a:noFill/>
        </p:spPr>
        <p:txBody>
          <a:bodyPr wrap="square">
            <a:spAutoFit/>
          </a:bodyPr>
          <a:lstStyle/>
          <a:p>
            <a:pPr marL="457200" algn="ctr">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5. </a:t>
            </a:r>
            <a:r>
              <a:rPr lang="en-US" sz="1800" dirty="0">
                <a:solidFill>
                  <a:srgbClr val="000000"/>
                </a:solidFill>
                <a:effectLst/>
                <a:latin typeface="+mn-lt"/>
                <a:ea typeface="Times New Roman" panose="02020603050405020304" pitchFamily="18" charset="0"/>
                <a:cs typeface="Aptos" panose="020B0004020202020204" pitchFamily="34" charset="0"/>
              </a:rPr>
              <a:t>General Representation of </a:t>
            </a:r>
          </a:p>
          <a:p>
            <a:pPr marL="457200" algn="ctr">
              <a:spcAft>
                <a:spcPts val="800"/>
              </a:spcAft>
            </a:pPr>
            <a:r>
              <a:rPr lang="en-US" sz="1800" dirty="0">
                <a:solidFill>
                  <a:srgbClr val="000000"/>
                </a:solidFill>
                <a:effectLst/>
                <a:latin typeface="+mn-lt"/>
                <a:ea typeface="Times New Roman" panose="02020603050405020304" pitchFamily="18" charset="0"/>
                <a:cs typeface="Aptos" panose="020B0004020202020204" pitchFamily="34" charset="0"/>
              </a:rPr>
              <a:t>Deep Q-Learning</a:t>
            </a:r>
            <a:r>
              <a:rPr lang="en-US" sz="1800" dirty="0">
                <a:latin typeface="+mn-lt"/>
                <a:ea typeface="Times New Roman" panose="02020603050405020304" pitchFamily="18" charset="0"/>
                <a:cs typeface="Aptos" panose="020B0004020202020204" pitchFamily="34" charset="0"/>
              </a:rPr>
              <a:t> </a:t>
            </a:r>
            <a:endParaRPr lang="en-IN" sz="1800" dirty="0">
              <a:effectLst/>
              <a:latin typeface="+mn-lt"/>
              <a:ea typeface="Aptos" panose="020B0004020202020204" pitchFamily="34" charset="0"/>
              <a:cs typeface="Aptos" panose="020B0004020202020204" pitchFamily="34" charset="0"/>
            </a:endParaRPr>
          </a:p>
        </p:txBody>
      </p:sp>
      <p:sp>
        <p:nvSpPr>
          <p:cNvPr id="106" name="TextBox 105">
            <a:extLst>
              <a:ext uri="{FF2B5EF4-FFF2-40B4-BE49-F238E27FC236}">
                <a16:creationId xmlns:a16="http://schemas.microsoft.com/office/drawing/2014/main" id="{1AE46275-CA65-2908-CA3D-B7C27E963D36}"/>
              </a:ext>
            </a:extLst>
          </p:cNvPr>
          <p:cNvSpPr txBox="1"/>
          <p:nvPr/>
        </p:nvSpPr>
        <p:spPr>
          <a:xfrm>
            <a:off x="8551429" y="22410351"/>
            <a:ext cx="2039300" cy="33855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sz="1600" dirty="0"/>
              <a:t>Memory Mini Batch</a:t>
            </a:r>
          </a:p>
        </p:txBody>
      </p:sp>
      <p:sp>
        <p:nvSpPr>
          <p:cNvPr id="107" name="TextBox 106">
            <a:extLst>
              <a:ext uri="{FF2B5EF4-FFF2-40B4-BE49-F238E27FC236}">
                <a16:creationId xmlns:a16="http://schemas.microsoft.com/office/drawing/2014/main" id="{D47BCCCE-9F00-5113-DF10-85DA19FB439F}"/>
              </a:ext>
            </a:extLst>
          </p:cNvPr>
          <p:cNvSpPr txBox="1"/>
          <p:nvPr/>
        </p:nvSpPr>
        <p:spPr>
          <a:xfrm>
            <a:off x="6319117" y="22694621"/>
            <a:ext cx="1780816" cy="338554"/>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sz="1600" dirty="0"/>
              <a:t>Replay Memory</a:t>
            </a:r>
          </a:p>
        </p:txBody>
      </p:sp>
      <p:sp>
        <p:nvSpPr>
          <p:cNvPr id="111" name="TextBox 110">
            <a:extLst>
              <a:ext uri="{FF2B5EF4-FFF2-40B4-BE49-F238E27FC236}">
                <a16:creationId xmlns:a16="http://schemas.microsoft.com/office/drawing/2014/main" id="{25DB0C68-236F-95C3-59AA-7A9D5B669906}"/>
              </a:ext>
            </a:extLst>
          </p:cNvPr>
          <p:cNvSpPr txBox="1"/>
          <p:nvPr/>
        </p:nvSpPr>
        <p:spPr>
          <a:xfrm>
            <a:off x="286901" y="23697530"/>
            <a:ext cx="14814862" cy="369332"/>
          </a:xfrm>
          <a:prstGeom prst="rect">
            <a:avLst/>
          </a:prstGeom>
          <a:solidFill>
            <a:srgbClr val="00B0AC"/>
          </a:solidFill>
        </p:spPr>
        <p:txBody>
          <a:bodyPr wrap="square" rtlCol="0">
            <a:spAutoFit/>
          </a:bodyPr>
          <a:lstStyle/>
          <a:p>
            <a:pPr algn="ctr"/>
            <a:r>
              <a:rPr lang="en-IN" sz="1800" b="1" dirty="0">
                <a:solidFill>
                  <a:schemeClr val="bg1"/>
                </a:solidFill>
              </a:rPr>
              <a:t>A</a:t>
            </a:r>
            <a:r>
              <a:rPr lang="en-IN" sz="1800" dirty="0">
                <a:solidFill>
                  <a:schemeClr val="bg1"/>
                </a:solidFill>
              </a:rPr>
              <a:t> Parameters of Simulations</a:t>
            </a:r>
          </a:p>
        </p:txBody>
      </p:sp>
      <p:sp>
        <p:nvSpPr>
          <p:cNvPr id="114" name="TextBox 113">
            <a:extLst>
              <a:ext uri="{FF2B5EF4-FFF2-40B4-BE49-F238E27FC236}">
                <a16:creationId xmlns:a16="http://schemas.microsoft.com/office/drawing/2014/main" id="{FADFBC8C-EE6C-2AEA-C444-FB1AD96DCBAF}"/>
              </a:ext>
            </a:extLst>
          </p:cNvPr>
          <p:cNvSpPr txBox="1"/>
          <p:nvPr/>
        </p:nvSpPr>
        <p:spPr>
          <a:xfrm>
            <a:off x="27099827" y="16857562"/>
            <a:ext cx="4984270" cy="369332"/>
          </a:xfrm>
          <a:prstGeom prst="rect">
            <a:avLst/>
          </a:prstGeom>
          <a:noFill/>
        </p:spPr>
        <p:txBody>
          <a:bodyPr wrap="square" rtlCol="0">
            <a:spAutoFit/>
          </a:bodyPr>
          <a:lstStyle/>
          <a:p>
            <a:r>
              <a:rPr lang="en-IN" sz="1800" dirty="0"/>
              <a:t>Table. Score to Reward function</a:t>
            </a:r>
          </a:p>
        </p:txBody>
      </p:sp>
      <p:sp>
        <p:nvSpPr>
          <p:cNvPr id="115" name="TextBox 114">
            <a:extLst>
              <a:ext uri="{FF2B5EF4-FFF2-40B4-BE49-F238E27FC236}">
                <a16:creationId xmlns:a16="http://schemas.microsoft.com/office/drawing/2014/main" id="{F7F961FD-D32D-8C67-950C-F295B0F2E2E3}"/>
              </a:ext>
            </a:extLst>
          </p:cNvPr>
          <p:cNvSpPr txBox="1"/>
          <p:nvPr/>
        </p:nvSpPr>
        <p:spPr>
          <a:xfrm>
            <a:off x="15161039" y="23681960"/>
            <a:ext cx="17628457" cy="400110"/>
          </a:xfrm>
          <a:prstGeom prst="rect">
            <a:avLst/>
          </a:prstGeom>
          <a:solidFill>
            <a:srgbClr val="00B0AC"/>
          </a:solidFill>
        </p:spPr>
        <p:txBody>
          <a:bodyPr wrap="square" rtlCol="0">
            <a:spAutoFit/>
          </a:bodyPr>
          <a:lstStyle/>
          <a:p>
            <a:pPr algn="ctr"/>
            <a:r>
              <a:rPr lang="en-IN" sz="2000" b="1" dirty="0">
                <a:solidFill>
                  <a:schemeClr val="bg1"/>
                </a:solidFill>
              </a:rPr>
              <a:t>B</a:t>
            </a:r>
            <a:r>
              <a:rPr lang="en-IN" sz="2000" dirty="0">
                <a:solidFill>
                  <a:schemeClr val="bg1"/>
                </a:solidFill>
              </a:rPr>
              <a:t> Simulations and Predicted Antibodies</a:t>
            </a:r>
          </a:p>
        </p:txBody>
      </p:sp>
      <p:sp>
        <p:nvSpPr>
          <p:cNvPr id="119" name="Google Shape;66;p13">
            <a:extLst>
              <a:ext uri="{FF2B5EF4-FFF2-40B4-BE49-F238E27FC236}">
                <a16:creationId xmlns:a16="http://schemas.microsoft.com/office/drawing/2014/main" id="{763A7E2F-3255-C34C-6D11-9C9C1B9C6F44}"/>
              </a:ext>
            </a:extLst>
          </p:cNvPr>
          <p:cNvSpPr/>
          <p:nvPr/>
        </p:nvSpPr>
        <p:spPr>
          <a:xfrm>
            <a:off x="20862021" y="16411696"/>
            <a:ext cx="11927475" cy="125064"/>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900" b="1" dirty="0">
              <a:solidFill>
                <a:srgbClr val="EEEEEE"/>
              </a:solidFill>
            </a:endParaRPr>
          </a:p>
        </p:txBody>
      </p:sp>
      <p:sp>
        <p:nvSpPr>
          <p:cNvPr id="120" name="TextBox 119">
            <a:extLst>
              <a:ext uri="{FF2B5EF4-FFF2-40B4-BE49-F238E27FC236}">
                <a16:creationId xmlns:a16="http://schemas.microsoft.com/office/drawing/2014/main" id="{1C371C85-2F7A-23D3-66D5-425218D6F482}"/>
              </a:ext>
            </a:extLst>
          </p:cNvPr>
          <p:cNvSpPr txBox="1"/>
          <p:nvPr/>
        </p:nvSpPr>
        <p:spPr>
          <a:xfrm>
            <a:off x="213087" y="28530420"/>
            <a:ext cx="14700807" cy="369332"/>
          </a:xfrm>
          <a:prstGeom prst="rect">
            <a:avLst/>
          </a:prstGeom>
          <a:solidFill>
            <a:srgbClr val="00B0AC"/>
          </a:solidFill>
        </p:spPr>
        <p:txBody>
          <a:bodyPr wrap="square" rtlCol="0">
            <a:spAutoFit/>
          </a:bodyPr>
          <a:lstStyle/>
          <a:p>
            <a:pPr algn="ctr"/>
            <a:r>
              <a:rPr lang="en-IN" sz="1800" dirty="0">
                <a:solidFill>
                  <a:schemeClr val="bg1"/>
                </a:solidFill>
              </a:rPr>
              <a:t>Structure Validation using AlphaFold2 and C-alpha distance plots</a:t>
            </a:r>
          </a:p>
        </p:txBody>
      </p:sp>
      <p:graphicFrame>
        <p:nvGraphicFramePr>
          <p:cNvPr id="3" name="Table 2">
            <a:extLst>
              <a:ext uri="{FF2B5EF4-FFF2-40B4-BE49-F238E27FC236}">
                <a16:creationId xmlns:a16="http://schemas.microsoft.com/office/drawing/2014/main" id="{8416A50B-12BA-2189-A061-080FFDBB1053}"/>
              </a:ext>
            </a:extLst>
          </p:cNvPr>
          <p:cNvGraphicFramePr>
            <a:graphicFrameLocks noGrp="1"/>
          </p:cNvGraphicFramePr>
          <p:nvPr/>
        </p:nvGraphicFramePr>
        <p:xfrm>
          <a:off x="272145" y="24107017"/>
          <a:ext cx="14700808" cy="3509844"/>
        </p:xfrm>
        <a:graphic>
          <a:graphicData uri="http://schemas.openxmlformats.org/drawingml/2006/table">
            <a:tbl>
              <a:tblPr firstRow="1" firstCol="1" bandRow="1">
                <a:tableStyleId>{9C158E3D-C3EB-49D8-A6B2-AB95B476CFE3}</a:tableStyleId>
              </a:tblPr>
              <a:tblGrid>
                <a:gridCol w="773705">
                  <a:extLst>
                    <a:ext uri="{9D8B030D-6E8A-4147-A177-3AD203B41FA5}">
                      <a16:colId xmlns:a16="http://schemas.microsoft.com/office/drawing/2014/main" val="717957224"/>
                    </a:ext>
                  </a:extLst>
                </a:gridCol>
                <a:gridCol w="1521782">
                  <a:extLst>
                    <a:ext uri="{9D8B030D-6E8A-4147-A177-3AD203B41FA5}">
                      <a16:colId xmlns:a16="http://schemas.microsoft.com/office/drawing/2014/main" val="2595890735"/>
                    </a:ext>
                  </a:extLst>
                </a:gridCol>
                <a:gridCol w="1097654">
                  <a:extLst>
                    <a:ext uri="{9D8B030D-6E8A-4147-A177-3AD203B41FA5}">
                      <a16:colId xmlns:a16="http://schemas.microsoft.com/office/drawing/2014/main" val="4191296163"/>
                    </a:ext>
                  </a:extLst>
                </a:gridCol>
                <a:gridCol w="1283460">
                  <a:extLst>
                    <a:ext uri="{9D8B030D-6E8A-4147-A177-3AD203B41FA5}">
                      <a16:colId xmlns:a16="http://schemas.microsoft.com/office/drawing/2014/main" val="2356006471"/>
                    </a:ext>
                  </a:extLst>
                </a:gridCol>
                <a:gridCol w="334454">
                  <a:extLst>
                    <a:ext uri="{9D8B030D-6E8A-4147-A177-3AD203B41FA5}">
                      <a16:colId xmlns:a16="http://schemas.microsoft.com/office/drawing/2014/main" val="2313098296"/>
                    </a:ext>
                  </a:extLst>
                </a:gridCol>
                <a:gridCol w="1107440">
                  <a:extLst>
                    <a:ext uri="{9D8B030D-6E8A-4147-A177-3AD203B41FA5}">
                      <a16:colId xmlns:a16="http://schemas.microsoft.com/office/drawing/2014/main" val="3491449925"/>
                    </a:ext>
                  </a:extLst>
                </a:gridCol>
                <a:gridCol w="690880">
                  <a:extLst>
                    <a:ext uri="{9D8B030D-6E8A-4147-A177-3AD203B41FA5}">
                      <a16:colId xmlns:a16="http://schemas.microsoft.com/office/drawing/2014/main" val="2482195951"/>
                    </a:ext>
                  </a:extLst>
                </a:gridCol>
                <a:gridCol w="376504">
                  <a:extLst>
                    <a:ext uri="{9D8B030D-6E8A-4147-A177-3AD203B41FA5}">
                      <a16:colId xmlns:a16="http://schemas.microsoft.com/office/drawing/2014/main" val="276235846"/>
                    </a:ext>
                  </a:extLst>
                </a:gridCol>
                <a:gridCol w="863016">
                  <a:extLst>
                    <a:ext uri="{9D8B030D-6E8A-4147-A177-3AD203B41FA5}">
                      <a16:colId xmlns:a16="http://schemas.microsoft.com/office/drawing/2014/main" val="483763617"/>
                    </a:ext>
                  </a:extLst>
                </a:gridCol>
                <a:gridCol w="318044">
                  <a:extLst>
                    <a:ext uri="{9D8B030D-6E8A-4147-A177-3AD203B41FA5}">
                      <a16:colId xmlns:a16="http://schemas.microsoft.com/office/drawing/2014/main" val="2133329724"/>
                    </a:ext>
                  </a:extLst>
                </a:gridCol>
                <a:gridCol w="667476">
                  <a:extLst>
                    <a:ext uri="{9D8B030D-6E8A-4147-A177-3AD203B41FA5}">
                      <a16:colId xmlns:a16="http://schemas.microsoft.com/office/drawing/2014/main" val="2097765095"/>
                    </a:ext>
                  </a:extLst>
                </a:gridCol>
                <a:gridCol w="327101">
                  <a:extLst>
                    <a:ext uri="{9D8B030D-6E8A-4147-A177-3AD203B41FA5}">
                      <a16:colId xmlns:a16="http://schemas.microsoft.com/office/drawing/2014/main" val="4205858808"/>
                    </a:ext>
                  </a:extLst>
                </a:gridCol>
                <a:gridCol w="485699">
                  <a:extLst>
                    <a:ext uri="{9D8B030D-6E8A-4147-A177-3AD203B41FA5}">
                      <a16:colId xmlns:a16="http://schemas.microsoft.com/office/drawing/2014/main" val="2206073963"/>
                    </a:ext>
                  </a:extLst>
                </a:gridCol>
                <a:gridCol w="679822">
                  <a:extLst>
                    <a:ext uri="{9D8B030D-6E8A-4147-A177-3AD203B41FA5}">
                      <a16:colId xmlns:a16="http://schemas.microsoft.com/office/drawing/2014/main" val="2265604635"/>
                    </a:ext>
                  </a:extLst>
                </a:gridCol>
                <a:gridCol w="153298">
                  <a:extLst>
                    <a:ext uri="{9D8B030D-6E8A-4147-A177-3AD203B41FA5}">
                      <a16:colId xmlns:a16="http://schemas.microsoft.com/office/drawing/2014/main" val="3063704298"/>
                    </a:ext>
                  </a:extLst>
                </a:gridCol>
                <a:gridCol w="995108">
                  <a:extLst>
                    <a:ext uri="{9D8B030D-6E8A-4147-A177-3AD203B41FA5}">
                      <a16:colId xmlns:a16="http://schemas.microsoft.com/office/drawing/2014/main" val="933527839"/>
                    </a:ext>
                  </a:extLst>
                </a:gridCol>
                <a:gridCol w="956020">
                  <a:extLst>
                    <a:ext uri="{9D8B030D-6E8A-4147-A177-3AD203B41FA5}">
                      <a16:colId xmlns:a16="http://schemas.microsoft.com/office/drawing/2014/main" val="314842070"/>
                    </a:ext>
                  </a:extLst>
                </a:gridCol>
                <a:gridCol w="212952">
                  <a:extLst>
                    <a:ext uri="{9D8B030D-6E8A-4147-A177-3AD203B41FA5}">
                      <a16:colId xmlns:a16="http://schemas.microsoft.com/office/drawing/2014/main" val="2135654190"/>
                    </a:ext>
                  </a:extLst>
                </a:gridCol>
                <a:gridCol w="925550">
                  <a:extLst>
                    <a:ext uri="{9D8B030D-6E8A-4147-A177-3AD203B41FA5}">
                      <a16:colId xmlns:a16="http://schemas.microsoft.com/office/drawing/2014/main" val="2650288963"/>
                    </a:ext>
                  </a:extLst>
                </a:gridCol>
                <a:gridCol w="141250">
                  <a:extLst>
                    <a:ext uri="{9D8B030D-6E8A-4147-A177-3AD203B41FA5}">
                      <a16:colId xmlns:a16="http://schemas.microsoft.com/office/drawing/2014/main" val="1585313160"/>
                    </a:ext>
                  </a:extLst>
                </a:gridCol>
                <a:gridCol w="789593">
                  <a:extLst>
                    <a:ext uri="{9D8B030D-6E8A-4147-A177-3AD203B41FA5}">
                      <a16:colId xmlns:a16="http://schemas.microsoft.com/office/drawing/2014/main" val="3147543078"/>
                    </a:ext>
                  </a:extLst>
                </a:gridCol>
              </a:tblGrid>
              <a:tr h="220447">
                <a:tc gridSpan="21">
                  <a:txBody>
                    <a:bodyPr/>
                    <a:lstStyle/>
                    <a:p>
                      <a:pPr>
                        <a:lnSpc>
                          <a:spcPct val="107000"/>
                        </a:lnSpc>
                        <a:spcAft>
                          <a:spcPts val="800"/>
                        </a:spcAft>
                      </a:pPr>
                      <a:r>
                        <a:rPr lang="en-IN" sz="1300" kern="100" dirty="0">
                          <a:solidFill>
                            <a:schemeClr val="bg1"/>
                          </a:solidFill>
                          <a:effectLst/>
                          <a:latin typeface="+mn-lt"/>
                        </a:rPr>
                        <a:t>Q-Learning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230282439"/>
                  </a:ext>
                </a:extLst>
              </a:tr>
              <a:tr h="220447">
                <a:tc gridSpan="21">
                  <a:txBody>
                    <a:bodyPr/>
                    <a:lstStyle/>
                    <a:p>
                      <a:pPr>
                        <a:lnSpc>
                          <a:spcPct val="107000"/>
                        </a:lnSpc>
                        <a:spcAft>
                          <a:spcPts val="800"/>
                        </a:spcAft>
                      </a:pPr>
                      <a:r>
                        <a:rPr lang="en-IN" sz="1300" kern="100" dirty="0">
                          <a:effectLst/>
                          <a:latin typeface="+mn-lt"/>
                        </a:rPr>
                        <a:t>Epsilon Decay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extLst>
                  <a:ext uri="{0D108BD9-81ED-4DB2-BD59-A6C34878D82A}">
                    <a16:rowId xmlns:a16="http://schemas.microsoft.com/office/drawing/2014/main" val="886677812"/>
                  </a:ext>
                </a:extLst>
              </a:tr>
              <a:tr h="45076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Residues position</a:t>
                      </a:r>
                      <a:endParaRPr lang="en-IN"/>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effectLst/>
                          <a:latin typeface="+mn-lt"/>
                        </a:rPr>
                        <a:t>No. of Mutation a.a.</a:t>
                      </a:r>
                      <a:endParaRPr lang="en-IN" dirty="0"/>
                    </a:p>
                  </a:txBody>
                  <a:tcPr marL="68580" marR="68580" marT="0" marB="0">
                    <a:solidFill>
                      <a:srgbClr val="DDFCFF"/>
                    </a:solidFill>
                  </a:tcPr>
                </a:tc>
                <a:tc gridSpan="4">
                  <a:txBody>
                    <a:bodyPr/>
                    <a:lstStyle/>
                    <a:p>
                      <a:r>
                        <a:rPr lang="en-IN" sz="1300" kern="100" dirty="0">
                          <a:effectLst/>
                          <a:latin typeface="+mn-lt"/>
                        </a:rPr>
                        <a:t>Mutations Residues</a:t>
                      </a:r>
                      <a:endParaRPr lang="en-IN" sz="1300" dirty="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ea typeface="Aptos" panose="020B0004020202020204" pitchFamily="34" charset="0"/>
                          <a:cs typeface="Times New Roman" panose="02020603050405020304" pitchFamily="18" charset="0"/>
                        </a:rPr>
                        <a:t>Exploration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Exploration decay</a:t>
                      </a:r>
                      <a:endParaRPr lang="en-IN" sz="1300" dirty="0">
                        <a:latin typeface="+mn-lt"/>
                      </a:endParaRPr>
                    </a:p>
                  </a:txBody>
                  <a:tcPr marL="68580" marR="68580" marT="0" marB="0">
                    <a:solidFill>
                      <a:srgbClr val="DDFCFF"/>
                    </a:solidFill>
                  </a:tcPr>
                </a:tc>
                <a:tc hMerge="1">
                  <a:txBody>
                    <a:bodyPr/>
                    <a:lstStyle/>
                    <a:p>
                      <a:endParaRPr lang="en-IN" sz="1300" dirty="0">
                        <a:latin typeface="+mn-lt"/>
                      </a:endParaRPr>
                    </a:p>
                  </a:txBody>
                  <a:tcPr marL="68580" marR="68580" marT="0" marB="0">
                    <a:solidFill>
                      <a:srgbClr val="DDFCFF"/>
                    </a:solidFill>
                  </a:tcPr>
                </a:tc>
                <a:tc gridSpan="2">
                  <a:txBody>
                    <a:bodyPr/>
                    <a:lstStyle/>
                    <a:p>
                      <a:r>
                        <a:rPr lang="en-IN" sz="1300" kern="100" dirty="0">
                          <a:effectLst/>
                          <a:latin typeface="+mn-lt"/>
                        </a:rPr>
                        <a:t>Exploration decay interval</a:t>
                      </a:r>
                      <a:endParaRPr lang="en-IN" sz="1300" dirty="0">
                        <a:latin typeface="+mn-lt"/>
                      </a:endParaRPr>
                    </a:p>
                  </a:txBody>
                  <a:tcPr marL="68580" marR="68580" marT="0" marB="0">
                    <a:solidFill>
                      <a:srgbClr val="DDFCFF"/>
                    </a:solidFill>
                  </a:tcPr>
                </a:tc>
                <a:tc hMerge="1">
                  <a:txBody>
                    <a:bodyPr/>
                    <a:lstStyle/>
                    <a:p>
                      <a:r>
                        <a:rPr lang="en-IN" sz="1100" kern="100" dirty="0">
                          <a:effectLst/>
                        </a:rPr>
                        <a:t>Minimum Exploration</a:t>
                      </a:r>
                      <a:endParaRPr lang="en-IN" sz="1100" dirty="0"/>
                    </a:p>
                  </a:txBody>
                  <a:tcPr marL="68580" marR="68580" marT="0" marB="0">
                    <a:solidFill>
                      <a:schemeClr val="accent5">
                        <a:lumMod val="20000"/>
                        <a:lumOff val="80000"/>
                      </a:schemeClr>
                    </a:solidFill>
                  </a:tcPr>
                </a:tc>
                <a:tc gridSpan="2">
                  <a:txBody>
                    <a:bodyPr/>
                    <a:lstStyle/>
                    <a:p>
                      <a:r>
                        <a:rPr lang="en-IN" sz="1300" kern="100" dirty="0">
                          <a:effectLst/>
                          <a:latin typeface="+mn-lt"/>
                        </a:rPr>
                        <a:t>Minimum Exploration</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dirty="0"/>
                    </a:p>
                  </a:txBody>
                  <a:tcPr marL="68580" marR="68580" marT="0" marB="0"/>
                </a:tc>
                <a:tc>
                  <a:txBody>
                    <a:bodyPr/>
                    <a:lstStyle/>
                    <a:p>
                      <a:r>
                        <a:rPr lang="en-IN" sz="1300" kern="100" dirty="0">
                          <a:effectLst/>
                          <a:latin typeface="+mn-lt"/>
                        </a:rPr>
                        <a:t>Learning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Discount factor</a:t>
                      </a:r>
                      <a:endParaRPr lang="en-IN" sz="130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300" kern="100" dirty="0">
                          <a:effectLst/>
                          <a:latin typeface="+mn-lt"/>
                        </a:rPr>
                        <a:t>Random Seed</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1473048880"/>
                  </a:ext>
                </a:extLst>
              </a:tr>
              <a:tr h="315160">
                <a:tc>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Both</a:t>
                      </a:r>
                    </a:p>
                  </a:txBody>
                  <a:tcPr marL="68580" marR="68580" marT="0" marB="0">
                    <a:solidFill>
                      <a:srgbClr val="FF7D7D"/>
                    </a:solidFill>
                  </a:tcPr>
                </a:tc>
                <a:tc gridSpan="2">
                  <a:txBody>
                    <a:bodyPr/>
                    <a:lstStyle/>
                    <a:p>
                      <a:r>
                        <a:rPr lang="en-IN" sz="1300" kern="100">
                          <a:effectLst/>
                          <a:latin typeface="+mn-lt"/>
                          <a:ea typeface="Aptos" panose="020B0004020202020204" pitchFamily="34" charset="0"/>
                          <a:cs typeface="Times New Roman" panose="02020603050405020304" pitchFamily="18" charset="0"/>
                        </a:rPr>
                        <a:t>All</a:t>
                      </a:r>
                      <a:endParaRPr lang="en-IN"/>
                    </a:p>
                  </a:txBody>
                  <a:tcPr marL="68580" marR="68580" marT="0" marB="0">
                    <a:solidFill>
                      <a:srgbClr val="FF7D7D"/>
                    </a:solidFill>
                  </a:tcPr>
                </a:tc>
                <a:tc hMerge="1">
                  <a:txBody>
                    <a:bodyPr/>
                    <a:lstStyle/>
                    <a:p>
                      <a:endParaRPr lang="en-IN"/>
                    </a:p>
                  </a:txBody>
                  <a:tcPr/>
                </a:tc>
                <a:tc>
                  <a:txBody>
                    <a:bodyPr/>
                    <a:lstStyle/>
                    <a:p>
                      <a:r>
                        <a:rPr lang="en-IN" sz="1300">
                          <a:latin typeface="+mn-lt"/>
                        </a:rPr>
                        <a:t>20</a:t>
                      </a:r>
                      <a:endParaRPr lang="en-IN"/>
                    </a:p>
                  </a:txBody>
                  <a:tcPr marL="68580" marR="68580" marT="0" marB="0">
                    <a:solidFill>
                      <a:srgbClr val="FF7D7D"/>
                    </a:solidFill>
                  </a:tcPr>
                </a:tc>
                <a:tc gridSpan="4">
                  <a:txBody>
                    <a:bodyPr/>
                    <a:lstStyle/>
                    <a:p>
                      <a:r>
                        <a:rPr lang="en-IN" sz="1300" dirty="0">
                          <a:latin typeface="+mn-lt"/>
                        </a:rPr>
                        <a:t>All essential a.a.</a:t>
                      </a:r>
                    </a:p>
                  </a:txBody>
                  <a:tcPr marL="68580" marR="68580" marT="0" marB="0">
                    <a:solidFill>
                      <a:srgbClr val="FF7D7D"/>
                    </a:solidFill>
                  </a:tcPr>
                </a:tc>
                <a:tc hMerge="1">
                  <a:txBody>
                    <a:bodyPr/>
                    <a:lstStyle/>
                    <a:p>
                      <a:endParaRPr lang="en-IN"/>
                    </a:p>
                  </a:txBody>
                  <a:tcPr/>
                </a:tc>
                <a:tc hMerge="1">
                  <a:txBody>
                    <a:bodyPr/>
                    <a:lstStyle/>
                    <a:p>
                      <a:endParaRPr lang="en-IN"/>
                    </a:p>
                  </a:txBody>
                  <a:tcPr/>
                </a:tc>
                <a:tc hMerge="1">
                  <a:txBody>
                    <a:bodyPr/>
                    <a:lstStyle/>
                    <a:p>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0.01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1000</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0.05</a:t>
                      </a:r>
                    </a:p>
                  </a:txBody>
                  <a:tcPr marL="68580" marR="68580" marT="0" marB="0">
                    <a:solidFill>
                      <a:srgbClr val="FF7D7D"/>
                    </a:solidFill>
                  </a:tcPr>
                </a:tc>
                <a:tc hMerge="1">
                  <a:txBody>
                    <a:bodyPr/>
                    <a:lstStyle/>
                    <a:p>
                      <a:endParaRPr lang="en-IN"/>
                    </a:p>
                  </a:txBody>
                  <a:tcPr/>
                </a:tc>
                <a:tc>
                  <a:txBody>
                    <a:bodyPr/>
                    <a:lstStyle/>
                    <a:p>
                      <a:pPr algn="r"/>
                      <a:r>
                        <a:rPr lang="en-IN" sz="1300" dirty="0">
                          <a:latin typeface="+mn-lt"/>
                        </a:rPr>
                        <a:t>0.01</a:t>
                      </a:r>
                    </a:p>
                  </a:txBody>
                  <a:tcPr marL="68580" marR="68580" marT="0" marB="0">
                    <a:solidFill>
                      <a:srgbClr val="FF7D7D"/>
                    </a:solidFill>
                  </a:tcPr>
                </a:tc>
                <a:tc gridSpan="2">
                  <a:txBody>
                    <a:bodyPr/>
                    <a:lstStyle/>
                    <a:p>
                      <a:pPr algn="r"/>
                      <a:r>
                        <a:rPr lang="en-IN" sz="1300" dirty="0">
                          <a:latin typeface="+mn-lt"/>
                        </a:rPr>
                        <a:t>0.9</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17</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extLst>
                  <a:ext uri="{0D108BD9-81ED-4DB2-BD59-A6C34878D82A}">
                    <a16:rowId xmlns:a16="http://schemas.microsoft.com/office/drawing/2014/main" val="3231031056"/>
                  </a:ext>
                </a:extLst>
              </a:tr>
              <a:tr h="359833">
                <a:tc>
                  <a:txBody>
                    <a:bodyPr/>
                    <a:lstStyle/>
                    <a:p>
                      <a:pPr>
                        <a:lnSpc>
                          <a:spcPct val="107000"/>
                        </a:lnSpc>
                        <a:spcAft>
                          <a:spcPts val="800"/>
                        </a:spcAft>
                      </a:pPr>
                      <a:r>
                        <a:rPr lang="en-IN" sz="1300" kern="100" dirty="0">
                          <a:solidFill>
                            <a:sysClr val="windowText" lastClr="000000"/>
                          </a:solidFill>
                          <a:effectLst/>
                          <a:latin typeface="+mn-lt"/>
                        </a:rPr>
                        <a:t> Light</a:t>
                      </a:r>
                      <a:endParaRPr lang="en-IN" sz="1300" kern="100" dirty="0">
                        <a:solidFill>
                          <a:sysClr val="windowText" lastClr="000000"/>
                        </a:solidFill>
                        <a:effectLst/>
                        <a:latin typeface="+mn-lt"/>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r>
                        <a:rPr lang="en-IN" sz="1300" kern="100">
                          <a:solidFill>
                            <a:sysClr val="windowText" lastClr="000000"/>
                          </a:solidFill>
                          <a:effectLst/>
                          <a:latin typeface="+mn-lt"/>
                        </a:rPr>
                        <a:t> Ser32, Tyr34, Tyr53, Tyr57, Ser95, Asp97</a:t>
                      </a:r>
                      <a:endParaRPr lang="en-IN"/>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ysClr val="windowText" lastClr="000000"/>
                          </a:solidFill>
                          <a:effectLst/>
                          <a:latin typeface="+mn-lt"/>
                        </a:rPr>
                        <a:t> 6</a:t>
                      </a:r>
                      <a:endParaRPr lang="en-IN" dirty="0"/>
                    </a:p>
                  </a:txBody>
                  <a:tcPr marL="68580" marR="68580" marT="0" marB="0">
                    <a:solidFill>
                      <a:srgbClr val="33A8FF"/>
                    </a:solidFill>
                  </a:tcPr>
                </a:tc>
                <a:tc gridSpan="4">
                  <a:txBody>
                    <a:bodyPr/>
                    <a:lstStyle/>
                    <a:p>
                      <a:r>
                        <a:rPr lang="en-IN" sz="1300" kern="100" dirty="0">
                          <a:solidFill>
                            <a:sysClr val="windowText" lastClr="000000"/>
                          </a:solidFill>
                          <a:effectLst/>
                          <a:latin typeface="+mn-lt"/>
                        </a:rPr>
                        <a:t> S,Y,N,R,T,D</a:t>
                      </a:r>
                      <a:endParaRPr lang="en-IN" sz="1300" dirty="0">
                        <a:solidFill>
                          <a:sysClr val="windowText" lastClr="000000"/>
                        </a:solidFill>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 1</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0.005</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1000</a:t>
                      </a:r>
                      <a:endParaRPr lang="en-IN" sz="1300" dirty="0">
                        <a:solidFill>
                          <a:sysClr val="windowText" lastClr="000000"/>
                        </a:solidFill>
                        <a:latin typeface="+mn-lt"/>
                      </a:endParaRPr>
                    </a:p>
                  </a:txBody>
                  <a:tcPr marL="68580" marR="68580" marT="0" marB="0">
                    <a:solidFill>
                      <a:srgbClr val="33A8FF"/>
                    </a:solidFill>
                  </a:tcPr>
                </a:tc>
                <a:tc hMerge="1">
                  <a:txBody>
                    <a:bodyPr/>
                    <a:lstStyle/>
                    <a:p>
                      <a:r>
                        <a:rPr lang="en-IN" sz="1100" kern="100" dirty="0">
                          <a:solidFill>
                            <a:schemeClr val="bg1"/>
                          </a:solidFill>
                          <a:effectLst/>
                        </a:rPr>
                        <a:t>0.01</a:t>
                      </a:r>
                      <a:endParaRPr lang="en-IN" sz="1100" dirty="0">
                        <a:solidFill>
                          <a:schemeClr val="bg1"/>
                        </a:solidFill>
                      </a:endParaRPr>
                    </a:p>
                  </a:txBody>
                  <a:tcPr marL="68580" marR="68580" marT="0" marB="0">
                    <a:solidFill>
                      <a:srgbClr val="0070C0"/>
                    </a:solidFill>
                  </a:tcPr>
                </a:tc>
                <a:tc gridSpan="2">
                  <a:txBody>
                    <a:bodyPr/>
                    <a:lstStyle/>
                    <a:p>
                      <a:pPr algn="r"/>
                      <a:r>
                        <a:rPr lang="en-IN" sz="1300" kern="100" dirty="0">
                          <a:solidFill>
                            <a:sysClr val="windowText" lastClr="000000"/>
                          </a:solidFill>
                          <a:effectLst/>
                          <a:latin typeface="+mn-lt"/>
                        </a:rPr>
                        <a:t>0.01</a:t>
                      </a:r>
                      <a:endParaRPr lang="en-IN" sz="1300" dirty="0">
                        <a:solidFill>
                          <a:sysClr val="windowText" lastClr="000000"/>
                        </a:solidFill>
                        <a:latin typeface="+mn-lt"/>
                      </a:endParaRPr>
                    </a:p>
                  </a:txBody>
                  <a:tcPr marL="68580" marR="68580" marT="0" marB="0">
                    <a:solidFill>
                      <a:srgbClr val="33A8FF"/>
                    </a:solidFill>
                  </a:tcPr>
                </a:tc>
                <a:tc hMerge="1">
                  <a:txBody>
                    <a:bodyPr/>
                    <a:lstStyle/>
                    <a:p>
                      <a:endParaRPr lang="en-IN"/>
                    </a:p>
                  </a:txBody>
                  <a:tcPr marL="68580" marR="68580" marT="0" marB="0"/>
                </a:tc>
                <a:tc>
                  <a:txBody>
                    <a:bodyPr/>
                    <a:lstStyle/>
                    <a:p>
                      <a:pPr algn="r"/>
                      <a:r>
                        <a:rPr lang="en-IN" sz="1300" kern="100" dirty="0">
                          <a:solidFill>
                            <a:sysClr val="windowText" lastClr="000000"/>
                          </a:solidFill>
                          <a:effectLst/>
                          <a:latin typeface="+mn-lt"/>
                        </a:rPr>
                        <a:t>0.01 </a:t>
                      </a:r>
                      <a:endParaRPr lang="en-IN" sz="1300" dirty="0">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0.9 </a:t>
                      </a:r>
                      <a:endParaRPr lang="en-IN" sz="1300" dirty="0">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ysClr val="windowText" lastClr="000000"/>
                          </a:solidFill>
                          <a:effectLst/>
                          <a:latin typeface="+mn-lt"/>
                        </a:rPr>
                        <a:t>643</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extLst>
                  <a:ext uri="{0D108BD9-81ED-4DB2-BD59-A6C34878D82A}">
                    <a16:rowId xmlns:a16="http://schemas.microsoft.com/office/drawing/2014/main" val="2807850215"/>
                  </a:ext>
                </a:extLst>
              </a:tr>
              <a:tr h="220447">
                <a:tc>
                  <a:txBody>
                    <a:bodyPr/>
                    <a:lstStyle/>
                    <a:p>
                      <a:pPr>
                        <a:lnSpc>
                          <a:spcPct val="107000"/>
                        </a:lnSpc>
                        <a:spcAft>
                          <a:spcPts val="800"/>
                        </a:spcAft>
                      </a:pPr>
                      <a:r>
                        <a:rPr lang="en-IN" sz="1300" kern="100" dirty="0">
                          <a:solidFill>
                            <a:schemeClr val="tx1"/>
                          </a:solidFill>
                          <a:effectLst/>
                          <a:latin typeface="+mn-lt"/>
                        </a:rPr>
                        <a:t> Heavy</a:t>
                      </a:r>
                      <a:endParaRPr lang="en-IN" sz="1300" kern="100" dirty="0">
                        <a:solidFill>
                          <a:schemeClr val="tx1"/>
                        </a:solidFill>
                        <a:effectLst/>
                        <a:latin typeface="+mn-lt"/>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r>
                        <a:rPr lang="en-IN" sz="1300" kern="100">
                          <a:solidFill>
                            <a:schemeClr val="tx1"/>
                          </a:solidFill>
                          <a:effectLst/>
                          <a:latin typeface="+mn-lt"/>
                        </a:rPr>
                        <a:t> Ser54, Arg99,Tyr101, Arg102</a:t>
                      </a:r>
                      <a:endParaRPr lang="en-IN"/>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chemeClr val="tx1"/>
                          </a:solidFill>
                          <a:effectLst/>
                          <a:latin typeface="+mn-lt"/>
                        </a:rPr>
                        <a:t> 16</a:t>
                      </a:r>
                      <a:endParaRPr lang="en-IN" dirty="0"/>
                    </a:p>
                  </a:txBody>
                  <a:tcPr marL="68580" marR="68580" marT="0" marB="0">
                    <a:solidFill>
                      <a:schemeClr val="accent4">
                        <a:lumMod val="75000"/>
                      </a:schemeClr>
                    </a:solidFill>
                  </a:tcPr>
                </a:tc>
                <a:tc gridSpan="4">
                  <a:txBody>
                    <a:bodyPr/>
                    <a:lstStyle/>
                    <a:p>
                      <a:r>
                        <a:rPr lang="en-IN" sz="1300" kern="100" dirty="0">
                          <a:solidFill>
                            <a:schemeClr val="tx1"/>
                          </a:solidFill>
                          <a:effectLst/>
                          <a:latin typeface="+mn-lt"/>
                        </a:rPr>
                        <a:t> </a:t>
                      </a:r>
                      <a:r>
                        <a:rPr lang="pt-BR" sz="1300" kern="100" dirty="0">
                          <a:solidFill>
                            <a:schemeClr val="tx1"/>
                          </a:solidFill>
                          <a:effectLst/>
                          <a:latin typeface="+mn-lt"/>
                        </a:rPr>
                        <a:t>A,D,E,F,G,H,I,K,L,N,R,S,T,V,W,Y</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chemeClr val="tx1"/>
                        </a:solidFill>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 1</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0.005</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dirty="0">
                          <a:solidFill>
                            <a:schemeClr val="tx1"/>
                          </a:solidFill>
                          <a:effectLst/>
                          <a:latin typeface="+mn-lt"/>
                        </a:rPr>
                        <a:t>1000</a:t>
                      </a:r>
                      <a:endParaRPr lang="en-IN" sz="1300" dirty="0">
                        <a:latin typeface="+mn-lt"/>
                      </a:endParaRPr>
                    </a:p>
                  </a:txBody>
                  <a:tcPr marL="68580" marR="68580" marT="0" marB="0">
                    <a:solidFill>
                      <a:schemeClr val="accent4">
                        <a:lumMod val="75000"/>
                      </a:schemeClr>
                    </a:solidFill>
                  </a:tcPr>
                </a:tc>
                <a:tc hMerge="1">
                  <a:txBody>
                    <a:bodyPr/>
                    <a:lstStyle/>
                    <a:p>
                      <a:r>
                        <a:rPr lang="en-IN" sz="1100" kern="100" dirty="0">
                          <a:solidFill>
                            <a:schemeClr val="tx1"/>
                          </a:solidFill>
                          <a:effectLst/>
                        </a:rPr>
                        <a:t>0.05</a:t>
                      </a:r>
                      <a:endParaRPr lang="en-IN" sz="1100" dirty="0">
                        <a:solidFill>
                          <a:schemeClr val="tx1"/>
                        </a:solidFill>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0.05</a:t>
                      </a:r>
                      <a:endParaRPr lang="en-IN" sz="1300">
                        <a:latin typeface="+mn-lt"/>
                      </a:endParaRPr>
                    </a:p>
                  </a:txBody>
                  <a:tcPr marL="68580" marR="68580" marT="0" marB="0">
                    <a:solidFill>
                      <a:schemeClr val="accent4">
                        <a:lumMod val="75000"/>
                      </a:schemeClr>
                    </a:solidFill>
                  </a:tcPr>
                </a:tc>
                <a:tc hMerge="1">
                  <a:txBody>
                    <a:bodyPr/>
                    <a:lstStyle/>
                    <a:p>
                      <a:endParaRPr lang="en-IN"/>
                    </a:p>
                  </a:txBody>
                  <a:tcPr marL="68580" marR="68580" marT="0" marB="0"/>
                </a:tc>
                <a:tc>
                  <a:txBody>
                    <a:bodyPr/>
                    <a:lstStyle/>
                    <a:p>
                      <a:pPr algn="r"/>
                      <a:r>
                        <a:rPr lang="en-IN" sz="1300" kern="100">
                          <a:solidFill>
                            <a:schemeClr val="tx1"/>
                          </a:solidFill>
                          <a:effectLst/>
                          <a:latin typeface="+mn-lt"/>
                        </a:rPr>
                        <a:t>0.01</a:t>
                      </a: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0.9</a:t>
                      </a:r>
                      <a:endParaRPr lang="en-IN" sz="1300">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chemeClr val="tx1"/>
                          </a:solidFill>
                          <a:effectLst/>
                          <a:latin typeface="+mn-lt"/>
                        </a:rPr>
                        <a:t>71</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gn="r"/>
                      <a:endParaRPr lang="en-IN" sz="1300" dirty="0">
                        <a:solidFill>
                          <a:schemeClr val="tx1"/>
                        </a:solidFill>
                        <a:latin typeface="+mn-lt"/>
                      </a:endParaRPr>
                    </a:p>
                  </a:txBody>
                  <a:tcPr marL="68580" marR="68580" marT="0" marB="0">
                    <a:solidFill>
                      <a:schemeClr val="accent4">
                        <a:lumMod val="75000"/>
                      </a:schemeClr>
                    </a:solidFill>
                  </a:tcPr>
                </a:tc>
                <a:extLst>
                  <a:ext uri="{0D108BD9-81ED-4DB2-BD59-A6C34878D82A}">
                    <a16:rowId xmlns:a16="http://schemas.microsoft.com/office/drawing/2014/main" val="217613665"/>
                  </a:ext>
                </a:extLst>
              </a:tr>
              <a:tr h="359833">
                <a:tc>
                  <a:txBody>
                    <a:bodyPr/>
                    <a:lstStyle/>
                    <a:p>
                      <a:pPr>
                        <a:lnSpc>
                          <a:spcPct val="107000"/>
                        </a:lnSpc>
                        <a:spcAft>
                          <a:spcPts val="800"/>
                        </a:spcAft>
                      </a:pPr>
                      <a:r>
                        <a:rPr lang="en-IN" sz="1300" kern="100" dirty="0">
                          <a:effectLst/>
                          <a:latin typeface="+mn-lt"/>
                        </a:rPr>
                        <a:t> Heavy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r>
                        <a:rPr lang="en-IN" sz="1300" kern="100" dirty="0">
                          <a:effectLst/>
                          <a:latin typeface="+mn-lt"/>
                        </a:rPr>
                        <a:t> Ser54, Arg99,Tyr101, Arg102</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rPr>
                        <a:t> 16</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4">
                  <a:txBody>
                    <a:bodyPr/>
                    <a:lstStyle/>
                    <a:p>
                      <a:r>
                        <a:rPr lang="en-IN" sz="1300" kern="100" dirty="0">
                          <a:effectLst/>
                          <a:latin typeface="+mn-lt"/>
                        </a:rPr>
                        <a:t> </a:t>
                      </a:r>
                      <a:r>
                        <a:rPr lang="pt-BR" sz="1300" kern="100" dirty="0">
                          <a:effectLst/>
                          <a:latin typeface="+mn-lt"/>
                        </a:rPr>
                        <a:t>A,D,E,F,G,H,I,K,L,N,R,S,T,V,W,Y</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hMerge="1">
                  <a:txBody>
                    <a:bodyPr/>
                    <a:lstStyle/>
                    <a:p>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 1</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1000</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r>
                        <a:rPr lang="en-IN" sz="1100" kern="100" dirty="0">
                          <a:effectLst/>
                        </a:rPr>
                        <a:t>0.05</a:t>
                      </a:r>
                      <a:endParaRPr lang="en-IN" sz="1100" dirty="0"/>
                    </a:p>
                  </a:txBody>
                  <a:tcPr marL="68580" marR="68580" marT="0" marB="0">
                    <a:solidFill>
                      <a:srgbClr val="92D050"/>
                    </a:solidFill>
                  </a:tcPr>
                </a:tc>
                <a:tc gridSpan="2">
                  <a:txBody>
                    <a:bodyPr/>
                    <a:lstStyle/>
                    <a:p>
                      <a:pPr algn="r"/>
                      <a:r>
                        <a:rPr lang="en-IN" sz="1300" kern="100" dirty="0">
                          <a:effectLst/>
                          <a:latin typeface="+mn-lt"/>
                        </a:rPr>
                        <a:t>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endParaRPr lang="en-IN" dirty="0"/>
                    </a:p>
                  </a:txBody>
                  <a:tcPr marL="68580" marR="68580" marT="0" marB="0"/>
                </a:tc>
                <a:tc>
                  <a:txBody>
                    <a:bodyPr/>
                    <a:lstStyle/>
                    <a:p>
                      <a:pPr algn="r"/>
                      <a:r>
                        <a:rPr lang="en-IN" sz="1300" kern="100" dirty="0">
                          <a:effectLst/>
                          <a:latin typeface="+mn-lt"/>
                        </a:rPr>
                        <a:t>0.01 </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0.9</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effectLst/>
                          <a:latin typeface="+mn-lt"/>
                        </a:rPr>
                        <a:t>17</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66002512"/>
                  </a:ext>
                </a:extLst>
              </a:tr>
              <a:tr h="220447">
                <a:tc gridSpan="21">
                  <a:txBody>
                    <a:bodyPr/>
                    <a:lstStyle/>
                    <a:p>
                      <a:pPr>
                        <a:lnSpc>
                          <a:spcPct val="107000"/>
                        </a:lnSpc>
                        <a:spcAft>
                          <a:spcPts val="800"/>
                        </a:spcAft>
                      </a:pPr>
                      <a:r>
                        <a:rPr lang="en-IN" sz="1300" kern="100" dirty="0">
                          <a:solidFill>
                            <a:schemeClr val="bg1"/>
                          </a:solidFill>
                          <a:effectLst/>
                          <a:latin typeface="+mn-lt"/>
                        </a:rPr>
                        <a:t>Deep Q 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1336567787"/>
                  </a:ext>
                </a:extLst>
              </a:tr>
              <a:tr h="48530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Residues position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dirty="0">
                          <a:effectLst/>
                          <a:latin typeface="+mn-lt"/>
                        </a:rPr>
                        <a:t>No. of Mutation a.a.</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Mutations Residues</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ea typeface="Aptos" panose="020B0004020202020204" pitchFamily="34" charset="0"/>
                          <a:cs typeface="Times New Roman" panose="02020603050405020304" pitchFamily="18" charset="0"/>
                        </a:rPr>
                        <a:t>Exploration rate (epsilon)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r>
                        <a:rPr lang="en-IN" sz="1300" kern="100" dirty="0">
                          <a:effectLst/>
                          <a:latin typeface="+mn-lt"/>
                        </a:rPr>
                        <a:t>Epsilon decay</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Epsilon decay interval</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Exploration decay interval</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Minimum Exploration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dirty="0">
                          <a:effectLst/>
                          <a:latin typeface="+mn-lt"/>
                        </a:rPr>
                        <a:t>Minimum Exploration</a:t>
                      </a:r>
                      <a:endParaRPr lang="en-IN" sz="1100" dirty="0"/>
                    </a:p>
                  </a:txBody>
                  <a:tcPr marL="68580" marR="68580" marT="0" marB="0">
                    <a:solidFill>
                      <a:srgbClr val="DDFCFF"/>
                    </a:solidFill>
                  </a:tcPr>
                </a:tc>
                <a:tc gridSpan="2">
                  <a:txBody>
                    <a:bodyPr/>
                    <a:lstStyle/>
                    <a:p>
                      <a:r>
                        <a:rPr lang="en-IN" sz="1300" kern="100">
                          <a:effectLst/>
                          <a:latin typeface="+mn-lt"/>
                        </a:rPr>
                        <a:t>Learning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Learning rate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Discount factor</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solidFill>
                      <a:srgbClr val="DDFCFF"/>
                    </a:solidFill>
                  </a:tcPr>
                </a:tc>
                <a:tc hMerge="1">
                  <a:txBody>
                    <a:bodyPr/>
                    <a:lstStyle/>
                    <a:p>
                      <a:pPr>
                        <a:lnSpc>
                          <a:spcPct val="107000"/>
                        </a:lnSpc>
                        <a:spcAft>
                          <a:spcPts val="800"/>
                        </a:spcAft>
                      </a:pPr>
                      <a:endParaRPr lang="en-IN"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r>
                        <a:rPr lang="en-IN" sz="1300" kern="100" dirty="0">
                          <a:effectLst/>
                          <a:latin typeface="+mn-lt"/>
                        </a:rPr>
                        <a:t> Network Sync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 Replay Memory Size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endParaRPr lang="en-IN" sz="1100" dirty="0"/>
                    </a:p>
                  </a:txBody>
                  <a:tcPr marL="68580" marR="68580" marT="0" marB="0">
                    <a:solidFill>
                      <a:srgbClr val="DDFCFF"/>
                    </a:solidFill>
                  </a:tcPr>
                </a:tc>
                <a:tc gridSpan="2">
                  <a:txBody>
                    <a:bodyPr/>
                    <a:lstStyle/>
                    <a:p>
                      <a:pPr>
                        <a:lnSpc>
                          <a:spcPct val="107000"/>
                        </a:lnSpc>
                        <a:spcAft>
                          <a:spcPts val="800"/>
                        </a:spcAft>
                      </a:pPr>
                      <a:r>
                        <a:rPr lang="en-IN" sz="1300" kern="100" dirty="0">
                          <a:effectLst/>
                          <a:latin typeface="+mn-lt"/>
                        </a:rPr>
                        <a:t>Mini Batch Size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2370892371"/>
                  </a:ext>
                </a:extLst>
              </a:tr>
              <a:tr h="354366">
                <a:tc>
                  <a:txBody>
                    <a:bodyPr/>
                    <a:lstStyle/>
                    <a:p>
                      <a:pPr>
                        <a:lnSpc>
                          <a:spcPct val="107000"/>
                        </a:lnSpc>
                        <a:spcAft>
                          <a:spcPts val="800"/>
                        </a:spcAft>
                      </a:pPr>
                      <a:r>
                        <a:rPr lang="en-IN" sz="1300" kern="100" dirty="0">
                          <a:effectLst/>
                          <a:latin typeface="+mn-lt"/>
                        </a:rPr>
                        <a:t> Heavy</a:t>
                      </a: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b="0" i="0" u="none" strike="noStrike" kern="100" cap="none" dirty="0">
                          <a:solidFill>
                            <a:schemeClr val="tx1"/>
                          </a:solidFill>
                          <a:effectLst/>
                          <a:latin typeface="Arial"/>
                          <a:ea typeface="Arial"/>
                          <a:cs typeface="Arial"/>
                          <a:sym typeface="Arial"/>
                        </a:rPr>
                        <a:t>Ser54, Arg99, Tyr101, Arg102</a:t>
                      </a:r>
                      <a:endParaRPr lang="en-IN" sz="1300" kern="100" dirty="0">
                        <a:effectLst/>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16</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r>
                        <a:rPr lang="en-IN" sz="1300" b="0" i="0" u="none" strike="noStrike" kern="100" cap="none" dirty="0">
                          <a:solidFill>
                            <a:srgbClr val="000000"/>
                          </a:solidFill>
                          <a:effectLst/>
                          <a:latin typeface="Arial"/>
                          <a:ea typeface="Arial"/>
                          <a:cs typeface="Arial"/>
                          <a:sym typeface="Arial"/>
                        </a:rPr>
                        <a:t> </a:t>
                      </a:r>
                      <a:r>
                        <a:rPr lang="pt-BR" sz="1300" b="0" i="0" u="none" strike="noStrike" kern="100" cap="none" dirty="0">
                          <a:solidFill>
                            <a:srgbClr val="000000"/>
                          </a:solidFill>
                          <a:effectLst/>
                          <a:latin typeface="Arial"/>
                          <a:ea typeface="Arial"/>
                          <a:cs typeface="Arial"/>
                          <a:sym typeface="Arial"/>
                        </a:rPr>
                        <a:t>A,D,E,F,G,H,I,K,L,N,R,S,T,V,W,Y</a:t>
                      </a:r>
                      <a:endParaRPr lang="en-IN" sz="1300" b="0" i="0" u="none" strike="noStrike" cap="none" dirty="0">
                        <a:solidFill>
                          <a:srgbClr val="000000"/>
                        </a:solidFill>
                        <a:latin typeface="Arial"/>
                        <a:ea typeface="Arial"/>
                        <a:cs typeface="Arial"/>
                        <a:sym typeface="Arial"/>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300" kern="100" dirty="0">
                          <a:effectLst/>
                          <a:latin typeface="+mn-lt"/>
                        </a:rPr>
                        <a:t> 1</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0.05</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0.01 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0.01 </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0.9 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gn="r"/>
                      <a:r>
                        <a:rPr lang="en-IN" sz="1300" kern="100" dirty="0">
                          <a:effectLst/>
                          <a:latin typeface="+mn-lt"/>
                        </a:rPr>
                        <a:t>2000 </a:t>
                      </a:r>
                      <a:endParaRPr lang="en-IN" sz="1300" dirty="0">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r>
                        <a:rPr lang="en-IN" sz="1300" kern="100" dirty="0">
                          <a:effectLst/>
                          <a:latin typeface="+mn-lt"/>
                        </a:rPr>
                        <a:t>5000 </a:t>
                      </a:r>
                      <a:endParaRPr lang="en-IN" sz="1100" dirty="0"/>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gn="r"/>
                      <a:endParaRPr lang="en-IN" sz="1100" dirty="0"/>
                    </a:p>
                  </a:txBody>
                  <a:tcPr marL="68580" marR="68580" marT="0" marB="0">
                    <a:lnB w="38100" cap="flat" cmpd="sng" algn="ctr">
                      <a:solidFill>
                        <a:schemeClr val="tx1"/>
                      </a:solidFill>
                      <a:prstDash val="solid"/>
                      <a:round/>
                      <a:headEnd type="none" w="med" len="med"/>
                      <a:tailEnd type="none" w="med" len="med"/>
                    </a:lnB>
                    <a:solidFill>
                      <a:srgbClr val="FFFF00"/>
                    </a:solidFill>
                  </a:tcPr>
                </a:tc>
                <a:tc gridSpan="2">
                  <a:txBody>
                    <a:bodyPr/>
                    <a:lstStyle/>
                    <a:p>
                      <a:pPr algn="r">
                        <a:lnSpc>
                          <a:spcPct val="107000"/>
                        </a:lnSpc>
                        <a:spcAft>
                          <a:spcPts val="800"/>
                        </a:spcAft>
                      </a:pPr>
                      <a:r>
                        <a:rPr lang="en-IN" sz="1300" kern="100" dirty="0">
                          <a:effectLst/>
                          <a:latin typeface="+mn-lt"/>
                        </a:rPr>
                        <a:t>200 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extLst>
                  <a:ext uri="{0D108BD9-81ED-4DB2-BD59-A6C34878D82A}">
                    <a16:rowId xmlns:a16="http://schemas.microsoft.com/office/drawing/2014/main" val="1024438635"/>
                  </a:ext>
                </a:extLst>
              </a:tr>
            </a:tbl>
          </a:graphicData>
        </a:graphic>
      </p:graphicFrame>
      <p:pic>
        <p:nvPicPr>
          <p:cNvPr id="5" name="Picture 4">
            <a:extLst>
              <a:ext uri="{FF2B5EF4-FFF2-40B4-BE49-F238E27FC236}">
                <a16:creationId xmlns:a16="http://schemas.microsoft.com/office/drawing/2014/main" id="{49BF22DB-791A-8FD3-D81B-1D66A830D20A}"/>
              </a:ext>
            </a:extLst>
          </p:cNvPr>
          <p:cNvPicPr>
            <a:picLocks noChangeAspect="1"/>
          </p:cNvPicPr>
          <p:nvPr/>
        </p:nvPicPr>
        <p:blipFill rotWithShape="1">
          <a:blip r:embed="rId15"/>
          <a:srcRect l="26108" t="2498" r="28049"/>
          <a:stretch/>
        </p:blipFill>
        <p:spPr>
          <a:xfrm>
            <a:off x="264283" y="29112251"/>
            <a:ext cx="4669215" cy="6123038"/>
          </a:xfrm>
          <a:prstGeom prst="rect">
            <a:avLst/>
          </a:prstGeom>
          <a:ln w="28575">
            <a:solidFill>
              <a:srgbClr val="00B0F0"/>
            </a:solidFill>
          </a:ln>
        </p:spPr>
      </p:pic>
      <p:pic>
        <p:nvPicPr>
          <p:cNvPr id="7" name="Picture 6">
            <a:extLst>
              <a:ext uri="{FF2B5EF4-FFF2-40B4-BE49-F238E27FC236}">
                <a16:creationId xmlns:a16="http://schemas.microsoft.com/office/drawing/2014/main" id="{729A8815-0B39-79B3-3716-7A6F4A293E76}"/>
              </a:ext>
            </a:extLst>
          </p:cNvPr>
          <p:cNvPicPr>
            <a:picLocks noChangeAspect="1"/>
          </p:cNvPicPr>
          <p:nvPr/>
        </p:nvPicPr>
        <p:blipFill rotWithShape="1">
          <a:blip r:embed="rId16"/>
          <a:srcRect l="29540" r="22659"/>
          <a:stretch/>
        </p:blipFill>
        <p:spPr>
          <a:xfrm>
            <a:off x="5063547" y="29123139"/>
            <a:ext cx="4828979" cy="6112150"/>
          </a:xfrm>
          <a:prstGeom prst="rect">
            <a:avLst/>
          </a:prstGeom>
          <a:ln w="28575">
            <a:solidFill>
              <a:schemeClr val="accent4">
                <a:lumMod val="75000"/>
              </a:schemeClr>
            </a:solidFill>
          </a:ln>
        </p:spPr>
      </p:pic>
      <p:grpSp>
        <p:nvGrpSpPr>
          <p:cNvPr id="31" name="Group 30">
            <a:extLst>
              <a:ext uri="{FF2B5EF4-FFF2-40B4-BE49-F238E27FC236}">
                <a16:creationId xmlns:a16="http://schemas.microsoft.com/office/drawing/2014/main" id="{1523422B-550B-C006-8DC4-7FB92DA4CDEC}"/>
              </a:ext>
            </a:extLst>
          </p:cNvPr>
          <p:cNvGrpSpPr/>
          <p:nvPr/>
        </p:nvGrpSpPr>
        <p:grpSpPr>
          <a:xfrm>
            <a:off x="265308" y="38287819"/>
            <a:ext cx="3394748" cy="3040425"/>
            <a:chOff x="186426" y="35874659"/>
            <a:chExt cx="3974094" cy="3559302"/>
          </a:xfrm>
        </p:grpSpPr>
        <p:sp>
          <p:nvSpPr>
            <p:cNvPr id="26" name="Rectangle 25">
              <a:extLst>
                <a:ext uri="{FF2B5EF4-FFF2-40B4-BE49-F238E27FC236}">
                  <a16:creationId xmlns:a16="http://schemas.microsoft.com/office/drawing/2014/main" id="{1C47D1F5-11CF-5813-9033-1429ACB0A449}"/>
                </a:ext>
              </a:extLst>
            </p:cNvPr>
            <p:cNvSpPr/>
            <p:nvPr/>
          </p:nvSpPr>
          <p:spPr>
            <a:xfrm>
              <a:off x="186512" y="35874659"/>
              <a:ext cx="3974008"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0C515CEC-0644-3E6F-95AD-96B9E6C2B53C}"/>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1249" t="13554" r="5733" b="7881"/>
            <a:stretch/>
          </p:blipFill>
          <p:spPr>
            <a:xfrm>
              <a:off x="186426" y="35922123"/>
              <a:ext cx="3875706" cy="3449803"/>
            </a:xfrm>
            <a:prstGeom prst="rect">
              <a:avLst/>
            </a:prstGeom>
          </p:spPr>
        </p:pic>
      </p:grpSp>
      <p:sp>
        <p:nvSpPr>
          <p:cNvPr id="21" name="TextBox 20">
            <a:extLst>
              <a:ext uri="{FF2B5EF4-FFF2-40B4-BE49-F238E27FC236}">
                <a16:creationId xmlns:a16="http://schemas.microsoft.com/office/drawing/2014/main" id="{F39BDAD9-F24B-0324-8CC8-FF6A5A91EE4E}"/>
              </a:ext>
            </a:extLst>
          </p:cNvPr>
          <p:cNvSpPr txBox="1"/>
          <p:nvPr/>
        </p:nvSpPr>
        <p:spPr>
          <a:xfrm>
            <a:off x="229083" y="27657100"/>
            <a:ext cx="14814862" cy="923330"/>
          </a:xfrm>
          <a:prstGeom prst="rect">
            <a:avLst/>
          </a:prstGeom>
          <a:noFill/>
        </p:spPr>
        <p:txBody>
          <a:bodyPr wrap="square" rtlCol="0">
            <a:spAutoFit/>
          </a:bodyPr>
          <a:lstStyle/>
          <a:p>
            <a:r>
              <a:rPr lang="en-IN" sz="1800" b="1" dirty="0"/>
              <a:t>Figure 6 A </a:t>
            </a:r>
            <a:r>
              <a:rPr lang="en-IN" sz="1800" dirty="0"/>
              <a:t>Parameter Table, </a:t>
            </a:r>
            <a:r>
              <a:rPr lang="en-IN" sz="1800" b="1" dirty="0"/>
              <a:t>B </a:t>
            </a:r>
            <a:r>
              <a:rPr lang="en-IN" sz="1800" dirty="0"/>
              <a:t>Simulations and AlphaFold2 (AF) Predicted structures with Binding Affinity(BA) and RMSD. The parameters for the simulation. The simulations and the higher affinity states from them are shown in the Simulation section corresponding to the colour in the Parameter table as </a:t>
            </a:r>
            <a:r>
              <a:rPr lang="en-IN" sz="1800" dirty="0">
                <a:solidFill>
                  <a:srgbClr val="FF0000"/>
                </a:solidFill>
              </a:rPr>
              <a:t>Red</a:t>
            </a:r>
            <a:r>
              <a:rPr lang="en-IN" sz="1800" dirty="0">
                <a:solidFill>
                  <a:schemeClr val="tx1"/>
                </a:solidFill>
              </a:rPr>
              <a:t>,</a:t>
            </a:r>
            <a:r>
              <a:rPr lang="en-IN" sz="1800" dirty="0">
                <a:solidFill>
                  <a:srgbClr val="0070C0"/>
                </a:solidFill>
              </a:rPr>
              <a:t> Blue</a:t>
            </a:r>
            <a:r>
              <a:rPr lang="en-IN" sz="1800" dirty="0">
                <a:solidFill>
                  <a:schemeClr val="tx1"/>
                </a:solidFill>
              </a:rPr>
              <a:t>,</a:t>
            </a:r>
            <a:r>
              <a:rPr lang="en-IN" sz="1800" dirty="0">
                <a:solidFill>
                  <a:schemeClr val="accent4">
                    <a:lumMod val="75000"/>
                  </a:schemeClr>
                </a:solidFill>
              </a:rPr>
              <a:t> Orange </a:t>
            </a:r>
            <a:r>
              <a:rPr lang="en-IN" sz="1800" dirty="0"/>
              <a:t>and </a:t>
            </a:r>
            <a:r>
              <a:rPr lang="en-IN" sz="1800" dirty="0">
                <a:solidFill>
                  <a:srgbClr val="00B050"/>
                </a:solidFill>
              </a:rPr>
              <a:t>Green</a:t>
            </a:r>
            <a:r>
              <a:rPr lang="en-IN" sz="1800" dirty="0"/>
              <a:t>. The DQL simulation (</a:t>
            </a:r>
            <a:r>
              <a:rPr lang="en-IN" sz="1800" dirty="0">
                <a:solidFill>
                  <a:srgbClr val="D5D000"/>
                </a:solidFill>
              </a:rPr>
              <a:t>Yellow</a:t>
            </a:r>
            <a:r>
              <a:rPr lang="en-IN" sz="1800" dirty="0"/>
              <a:t>) is mentioned in the Discussion and Future work section. </a:t>
            </a:r>
          </a:p>
        </p:txBody>
      </p:sp>
      <p:grpSp>
        <p:nvGrpSpPr>
          <p:cNvPr id="37" name="Group 36">
            <a:extLst>
              <a:ext uri="{FF2B5EF4-FFF2-40B4-BE49-F238E27FC236}">
                <a16:creationId xmlns:a16="http://schemas.microsoft.com/office/drawing/2014/main" id="{1736447B-D364-5007-A89A-09FF09C8F249}"/>
              </a:ext>
            </a:extLst>
          </p:cNvPr>
          <p:cNvGrpSpPr/>
          <p:nvPr/>
        </p:nvGrpSpPr>
        <p:grpSpPr>
          <a:xfrm>
            <a:off x="7167768" y="35337160"/>
            <a:ext cx="3702208" cy="2869500"/>
            <a:chOff x="7269225" y="36075278"/>
            <a:chExt cx="4145535" cy="3559302"/>
          </a:xfrm>
        </p:grpSpPr>
        <p:sp>
          <p:nvSpPr>
            <p:cNvPr id="35" name="Rectangle 34">
              <a:extLst>
                <a:ext uri="{FF2B5EF4-FFF2-40B4-BE49-F238E27FC236}">
                  <a16:creationId xmlns:a16="http://schemas.microsoft.com/office/drawing/2014/main" id="{6B94E94F-F9A3-D08C-BF98-3DE0938E9CD5}"/>
                </a:ext>
              </a:extLst>
            </p:cNvPr>
            <p:cNvSpPr/>
            <p:nvPr/>
          </p:nvSpPr>
          <p:spPr>
            <a:xfrm>
              <a:off x="7269225" y="36075278"/>
              <a:ext cx="4145535"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a:extLst>
                <a:ext uri="{FF2B5EF4-FFF2-40B4-BE49-F238E27FC236}">
                  <a16:creationId xmlns:a16="http://schemas.microsoft.com/office/drawing/2014/main" id="{AF8EEC65-B46B-48AA-814C-8D736DA11088}"/>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3266" t="13553" r="7530" b="5734"/>
            <a:stretch/>
          </p:blipFill>
          <p:spPr>
            <a:xfrm>
              <a:off x="7303644" y="36122104"/>
              <a:ext cx="4050156" cy="3465650"/>
            </a:xfrm>
            <a:prstGeom prst="rect">
              <a:avLst/>
            </a:prstGeom>
          </p:spPr>
        </p:pic>
      </p:grpSp>
      <p:grpSp>
        <p:nvGrpSpPr>
          <p:cNvPr id="41" name="Group 40">
            <a:extLst>
              <a:ext uri="{FF2B5EF4-FFF2-40B4-BE49-F238E27FC236}">
                <a16:creationId xmlns:a16="http://schemas.microsoft.com/office/drawing/2014/main" id="{F0BD21ED-B680-CE5A-E170-2B7D61B85B6E}"/>
              </a:ext>
            </a:extLst>
          </p:cNvPr>
          <p:cNvGrpSpPr/>
          <p:nvPr/>
        </p:nvGrpSpPr>
        <p:grpSpPr>
          <a:xfrm>
            <a:off x="282517" y="35358325"/>
            <a:ext cx="3346260" cy="2831750"/>
            <a:chOff x="8687311" y="36075278"/>
            <a:chExt cx="4323305" cy="3798202"/>
          </a:xfrm>
        </p:grpSpPr>
        <p:sp>
          <p:nvSpPr>
            <p:cNvPr id="40" name="Rectangle 39">
              <a:extLst>
                <a:ext uri="{FF2B5EF4-FFF2-40B4-BE49-F238E27FC236}">
                  <a16:creationId xmlns:a16="http://schemas.microsoft.com/office/drawing/2014/main" id="{D8F802D0-4938-10BD-F466-C43B77BE22A9}"/>
                </a:ext>
              </a:extLst>
            </p:cNvPr>
            <p:cNvSpPr/>
            <p:nvPr/>
          </p:nvSpPr>
          <p:spPr>
            <a:xfrm>
              <a:off x="8687311" y="36075278"/>
              <a:ext cx="4323305" cy="37982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a:extLst>
                <a:ext uri="{FF2B5EF4-FFF2-40B4-BE49-F238E27FC236}">
                  <a16:creationId xmlns:a16="http://schemas.microsoft.com/office/drawing/2014/main" id="{0BE5C6DB-7338-4779-E0E4-161CAF563B17}"/>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t="10281" r="5739" b="6172"/>
            <a:stretch/>
          </p:blipFill>
          <p:spPr>
            <a:xfrm>
              <a:off x="8768015" y="36153061"/>
              <a:ext cx="4139035" cy="3668500"/>
            </a:xfrm>
            <a:prstGeom prst="rect">
              <a:avLst/>
            </a:prstGeom>
          </p:spPr>
        </p:pic>
      </p:grpSp>
      <p:grpSp>
        <p:nvGrpSpPr>
          <p:cNvPr id="55" name="Group 54">
            <a:extLst>
              <a:ext uri="{FF2B5EF4-FFF2-40B4-BE49-F238E27FC236}">
                <a16:creationId xmlns:a16="http://schemas.microsoft.com/office/drawing/2014/main" id="{CBE4835E-9F7B-AC92-FA32-11241F0CB7F6}"/>
              </a:ext>
            </a:extLst>
          </p:cNvPr>
          <p:cNvGrpSpPr/>
          <p:nvPr/>
        </p:nvGrpSpPr>
        <p:grpSpPr>
          <a:xfrm>
            <a:off x="7183715" y="38287819"/>
            <a:ext cx="3629588" cy="3035346"/>
            <a:chOff x="5537290" y="36284482"/>
            <a:chExt cx="4145534" cy="3561440"/>
          </a:xfrm>
        </p:grpSpPr>
        <p:sp>
          <p:nvSpPr>
            <p:cNvPr id="54" name="Rectangle 53">
              <a:extLst>
                <a:ext uri="{FF2B5EF4-FFF2-40B4-BE49-F238E27FC236}">
                  <a16:creationId xmlns:a16="http://schemas.microsoft.com/office/drawing/2014/main" id="{9A783D77-A646-64A9-3CF4-F0F36FA52148}"/>
                </a:ext>
              </a:extLst>
            </p:cNvPr>
            <p:cNvSpPr/>
            <p:nvPr/>
          </p:nvSpPr>
          <p:spPr>
            <a:xfrm>
              <a:off x="5537290" y="36284482"/>
              <a:ext cx="4145534" cy="35614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a:extLst>
                <a:ext uri="{FF2B5EF4-FFF2-40B4-BE49-F238E27FC236}">
                  <a16:creationId xmlns:a16="http://schemas.microsoft.com/office/drawing/2014/main" id="{5CBE0AF2-73A1-CD4D-FDB0-34E233F13692}"/>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719" t="11210" r="7039" b="6601"/>
            <a:stretch/>
          </p:blipFill>
          <p:spPr>
            <a:xfrm>
              <a:off x="5626186" y="36310118"/>
              <a:ext cx="3974009" cy="3459586"/>
            </a:xfrm>
            <a:prstGeom prst="rect">
              <a:avLst/>
            </a:prstGeom>
          </p:spPr>
        </p:pic>
      </p:grpSp>
      <p:grpSp>
        <p:nvGrpSpPr>
          <p:cNvPr id="80" name="Group 79">
            <a:extLst>
              <a:ext uri="{FF2B5EF4-FFF2-40B4-BE49-F238E27FC236}">
                <a16:creationId xmlns:a16="http://schemas.microsoft.com/office/drawing/2014/main" id="{27ACA9D2-233D-9AE1-EF0A-1A7EFFABDEBB}"/>
              </a:ext>
            </a:extLst>
          </p:cNvPr>
          <p:cNvGrpSpPr/>
          <p:nvPr/>
        </p:nvGrpSpPr>
        <p:grpSpPr>
          <a:xfrm>
            <a:off x="3683777" y="35337160"/>
            <a:ext cx="3390870" cy="2869501"/>
            <a:chOff x="9303293" y="35279635"/>
            <a:chExt cx="4306213" cy="3775909"/>
          </a:xfrm>
        </p:grpSpPr>
        <p:sp>
          <p:nvSpPr>
            <p:cNvPr id="79" name="Rectangle 78">
              <a:extLst>
                <a:ext uri="{FF2B5EF4-FFF2-40B4-BE49-F238E27FC236}">
                  <a16:creationId xmlns:a16="http://schemas.microsoft.com/office/drawing/2014/main" id="{3ABCC5A9-019A-270C-B0DB-1BD4F31B3654}"/>
                </a:ext>
              </a:extLst>
            </p:cNvPr>
            <p:cNvSpPr/>
            <p:nvPr/>
          </p:nvSpPr>
          <p:spPr>
            <a:xfrm>
              <a:off x="9303293" y="35279635"/>
              <a:ext cx="4306213" cy="3775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Graphic 73">
              <a:extLst>
                <a:ext uri="{FF2B5EF4-FFF2-40B4-BE49-F238E27FC236}">
                  <a16:creationId xmlns:a16="http://schemas.microsoft.com/office/drawing/2014/main" id="{E55F7E67-26A7-7788-FF94-99521E9BD8AC}"/>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877" t="11377" r="4713" b="6108"/>
            <a:stretch/>
          </p:blipFill>
          <p:spPr>
            <a:xfrm>
              <a:off x="9383631" y="35329852"/>
              <a:ext cx="4145536" cy="3623242"/>
            </a:xfrm>
            <a:prstGeom prst="rect">
              <a:avLst/>
            </a:prstGeom>
          </p:spPr>
        </p:pic>
      </p:grpSp>
      <p:grpSp>
        <p:nvGrpSpPr>
          <p:cNvPr id="84" name="Group 83">
            <a:extLst>
              <a:ext uri="{FF2B5EF4-FFF2-40B4-BE49-F238E27FC236}">
                <a16:creationId xmlns:a16="http://schemas.microsoft.com/office/drawing/2014/main" id="{E7A63FF4-D470-12CA-4B77-CCDF2AEE57A6}"/>
              </a:ext>
            </a:extLst>
          </p:cNvPr>
          <p:cNvGrpSpPr/>
          <p:nvPr/>
        </p:nvGrpSpPr>
        <p:grpSpPr>
          <a:xfrm>
            <a:off x="3751285" y="38288418"/>
            <a:ext cx="3403284" cy="3035346"/>
            <a:chOff x="4260935" y="39322439"/>
            <a:chExt cx="3990754" cy="3752009"/>
          </a:xfrm>
        </p:grpSpPr>
        <p:sp>
          <p:nvSpPr>
            <p:cNvPr id="83" name="Rectangle 82">
              <a:extLst>
                <a:ext uri="{FF2B5EF4-FFF2-40B4-BE49-F238E27FC236}">
                  <a16:creationId xmlns:a16="http://schemas.microsoft.com/office/drawing/2014/main" id="{2F638DFC-8913-17A1-D6CF-AD29C8944DD7}"/>
                </a:ext>
              </a:extLst>
            </p:cNvPr>
            <p:cNvSpPr/>
            <p:nvPr/>
          </p:nvSpPr>
          <p:spPr>
            <a:xfrm>
              <a:off x="4260935" y="39322439"/>
              <a:ext cx="3990754" cy="375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2" name="Graphic 81">
              <a:extLst>
                <a:ext uri="{FF2B5EF4-FFF2-40B4-BE49-F238E27FC236}">
                  <a16:creationId xmlns:a16="http://schemas.microsoft.com/office/drawing/2014/main" id="{31406C75-3FE4-4A5A-2980-29DE4E3A8E77}"/>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t="10228" r="6213" b="7677"/>
            <a:stretch/>
          </p:blipFill>
          <p:spPr>
            <a:xfrm>
              <a:off x="4351821" y="39369904"/>
              <a:ext cx="3805538" cy="3604796"/>
            </a:xfrm>
            <a:prstGeom prst="rect">
              <a:avLst/>
            </a:prstGeom>
          </p:spPr>
        </p:pic>
      </p:grpSp>
      <p:grpSp>
        <p:nvGrpSpPr>
          <p:cNvPr id="99" name="Group 98">
            <a:extLst>
              <a:ext uri="{FF2B5EF4-FFF2-40B4-BE49-F238E27FC236}">
                <a16:creationId xmlns:a16="http://schemas.microsoft.com/office/drawing/2014/main" id="{A321C1C0-541A-480D-5FF0-AEB9F2F72A38}"/>
              </a:ext>
            </a:extLst>
          </p:cNvPr>
          <p:cNvGrpSpPr/>
          <p:nvPr/>
        </p:nvGrpSpPr>
        <p:grpSpPr>
          <a:xfrm>
            <a:off x="8947233" y="29120616"/>
            <a:ext cx="5759368" cy="3456967"/>
            <a:chOff x="9104436" y="29839451"/>
            <a:chExt cx="4883014" cy="3551389"/>
          </a:xfrm>
        </p:grpSpPr>
        <p:pic>
          <p:nvPicPr>
            <p:cNvPr id="10" name="Picture 9">
              <a:extLst>
                <a:ext uri="{FF2B5EF4-FFF2-40B4-BE49-F238E27FC236}">
                  <a16:creationId xmlns:a16="http://schemas.microsoft.com/office/drawing/2014/main" id="{A78A712F-0FBB-4ADA-14FA-497E4379F37E}"/>
                </a:ext>
              </a:extLst>
            </p:cNvPr>
            <p:cNvPicPr>
              <a:picLocks noChangeAspect="1"/>
            </p:cNvPicPr>
            <p:nvPr/>
          </p:nvPicPr>
          <p:blipFill>
            <a:blip r:embed="rId29"/>
            <a:stretch>
              <a:fillRect/>
            </a:stretch>
          </p:blipFill>
          <p:spPr>
            <a:xfrm>
              <a:off x="10077230" y="29839451"/>
              <a:ext cx="3910220" cy="3059295"/>
            </a:xfrm>
            <a:prstGeom prst="rect">
              <a:avLst/>
            </a:prstGeom>
            <a:ln w="38100">
              <a:solidFill>
                <a:schemeClr val="accent4">
                  <a:lumMod val="75000"/>
                </a:schemeClr>
              </a:solidFill>
            </a:ln>
          </p:spPr>
        </p:pic>
        <p:cxnSp>
          <p:nvCxnSpPr>
            <p:cNvPr id="93" name="Straight Connector 92">
              <a:extLst>
                <a:ext uri="{FF2B5EF4-FFF2-40B4-BE49-F238E27FC236}">
                  <a16:creationId xmlns:a16="http://schemas.microsoft.com/office/drawing/2014/main" id="{1807F979-2181-C936-1FB4-360FF0D48DE1}"/>
                </a:ext>
              </a:extLst>
            </p:cNvPr>
            <p:cNvCxnSpPr>
              <a:endCxn id="10" idx="2"/>
            </p:cNvCxnSpPr>
            <p:nvPr/>
          </p:nvCxnSpPr>
          <p:spPr>
            <a:xfrm flipV="1">
              <a:off x="9104436" y="31369099"/>
              <a:ext cx="972794" cy="2021741"/>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F14F0DD-0044-8166-856E-6FEE2D1FDB2E}"/>
                </a:ext>
              </a:extLst>
            </p:cNvPr>
            <p:cNvCxnSpPr>
              <a:endCxn id="10" idx="4"/>
            </p:cNvCxnSpPr>
            <p:nvPr/>
          </p:nvCxnSpPr>
          <p:spPr>
            <a:xfrm flipV="1">
              <a:off x="9104436" y="32898746"/>
              <a:ext cx="2927904" cy="492094"/>
            </a:xfrm>
            <a:prstGeom prst="line">
              <a:avLst/>
            </a:prstGeom>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E051935C-730E-AC6A-00F0-4159956D0BA5}"/>
              </a:ext>
            </a:extLst>
          </p:cNvPr>
          <p:cNvGrpSpPr/>
          <p:nvPr/>
        </p:nvGrpSpPr>
        <p:grpSpPr>
          <a:xfrm>
            <a:off x="15161039" y="24147686"/>
            <a:ext cx="8486437" cy="4125112"/>
            <a:chOff x="14761229" y="24147685"/>
            <a:chExt cx="8886247" cy="4260665"/>
          </a:xfrm>
        </p:grpSpPr>
        <p:sp>
          <p:nvSpPr>
            <p:cNvPr id="110" name="Rectangle 109">
              <a:extLst>
                <a:ext uri="{FF2B5EF4-FFF2-40B4-BE49-F238E27FC236}">
                  <a16:creationId xmlns:a16="http://schemas.microsoft.com/office/drawing/2014/main" id="{E63BA1F3-3441-75B8-E771-6C4504EFE3FF}"/>
                </a:ext>
              </a:extLst>
            </p:cNvPr>
            <p:cNvSpPr/>
            <p:nvPr/>
          </p:nvSpPr>
          <p:spPr>
            <a:xfrm>
              <a:off x="14761229" y="24147685"/>
              <a:ext cx="8886247" cy="4260665"/>
            </a:xfrm>
            <a:prstGeom prst="rect">
              <a:avLst/>
            </a:prstGeom>
            <a:solidFill>
              <a:srgbClr val="FF7D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 name="Graphic 102">
              <a:extLst>
                <a:ext uri="{FF2B5EF4-FFF2-40B4-BE49-F238E27FC236}">
                  <a16:creationId xmlns:a16="http://schemas.microsoft.com/office/drawing/2014/main" id="{0A6EBA19-85E0-3A8C-FDA0-7BF5A4DD30A6}"/>
                </a:ext>
              </a:extLst>
            </p:cNvPr>
            <p:cNvPicPr>
              <a:picLocks noChangeAspect="1"/>
            </p:cNvPicPr>
            <p:nvPr/>
          </p:nvPicPr>
          <p:blipFill rotWithShape="1">
            <a:blip r:embed="rId30">
              <a:extLst>
                <a:ext uri="{96DAC541-7B7A-43D3-8B79-37D633B846F1}">
                  <asvg:svgBlip xmlns:asvg="http://schemas.microsoft.com/office/drawing/2016/SVG/main" r:embed="rId31"/>
                </a:ext>
              </a:extLst>
            </a:blip>
            <a:srcRect t="7678"/>
            <a:stretch/>
          </p:blipFill>
          <p:spPr>
            <a:xfrm>
              <a:off x="14865763" y="24198590"/>
              <a:ext cx="4509232" cy="4135699"/>
            </a:xfrm>
            <a:prstGeom prst="rect">
              <a:avLst/>
            </a:prstGeom>
          </p:spPr>
        </p:pic>
        <p:pic>
          <p:nvPicPr>
            <p:cNvPr id="109" name="Graphic 108">
              <a:extLst>
                <a:ext uri="{FF2B5EF4-FFF2-40B4-BE49-F238E27FC236}">
                  <a16:creationId xmlns:a16="http://schemas.microsoft.com/office/drawing/2014/main" id="{E930D7CF-87F1-07F2-04EA-F7A2F62B4BD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9447313" y="24189569"/>
              <a:ext cx="4159002" cy="4159002"/>
            </a:xfrm>
            <a:prstGeom prst="rect">
              <a:avLst/>
            </a:prstGeom>
          </p:spPr>
        </p:pic>
      </p:grpSp>
      <p:grpSp>
        <p:nvGrpSpPr>
          <p:cNvPr id="69" name="Group 68">
            <a:extLst>
              <a:ext uri="{FF2B5EF4-FFF2-40B4-BE49-F238E27FC236}">
                <a16:creationId xmlns:a16="http://schemas.microsoft.com/office/drawing/2014/main" id="{6EB589B1-8CF1-79DD-176B-D0E032BE632B}"/>
              </a:ext>
            </a:extLst>
          </p:cNvPr>
          <p:cNvGrpSpPr/>
          <p:nvPr/>
        </p:nvGrpSpPr>
        <p:grpSpPr>
          <a:xfrm>
            <a:off x="23796923" y="24186918"/>
            <a:ext cx="8927786" cy="6443655"/>
            <a:chOff x="23770882" y="24186918"/>
            <a:chExt cx="8953827" cy="6538477"/>
          </a:xfrm>
        </p:grpSpPr>
        <p:sp>
          <p:nvSpPr>
            <p:cNvPr id="4" name="Rectangle 3">
              <a:extLst>
                <a:ext uri="{FF2B5EF4-FFF2-40B4-BE49-F238E27FC236}">
                  <a16:creationId xmlns:a16="http://schemas.microsoft.com/office/drawing/2014/main" id="{9F824AFE-F48C-22B8-9389-25FFEDDD24C1}"/>
                </a:ext>
              </a:extLst>
            </p:cNvPr>
            <p:cNvSpPr/>
            <p:nvPr/>
          </p:nvSpPr>
          <p:spPr>
            <a:xfrm>
              <a:off x="23770882" y="24186918"/>
              <a:ext cx="8953827" cy="65384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34"/>
            <a:stretch>
              <a:fillRect/>
            </a:stretch>
          </p:blipFill>
          <p:spPr>
            <a:xfrm>
              <a:off x="23848793" y="28560911"/>
              <a:ext cx="8798003" cy="2121080"/>
            </a:xfrm>
            <a:prstGeom prst="rect">
              <a:avLst/>
            </a:prstGeom>
            <a:ln w="28575">
              <a:solidFill>
                <a:schemeClr val="accent1">
                  <a:lumMod val="75000"/>
                </a:schemeClr>
              </a:solidFill>
            </a:ln>
          </p:spPr>
        </p:pic>
        <p:pic>
          <p:nvPicPr>
            <p:cNvPr id="9" name="Graphic 8">
              <a:extLst>
                <a:ext uri="{FF2B5EF4-FFF2-40B4-BE49-F238E27FC236}">
                  <a16:creationId xmlns:a16="http://schemas.microsoft.com/office/drawing/2014/main" id="{60AAA187-EFC4-BBD4-1FB6-FBB286FE7AC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3865714" y="24290133"/>
              <a:ext cx="4293254" cy="4165465"/>
            </a:xfrm>
            <a:prstGeom prst="rect">
              <a:avLst/>
            </a:prstGeom>
          </p:spPr>
        </p:pic>
        <p:pic>
          <p:nvPicPr>
            <p:cNvPr id="33" name="Graphic 32">
              <a:extLst>
                <a:ext uri="{FF2B5EF4-FFF2-40B4-BE49-F238E27FC236}">
                  <a16:creationId xmlns:a16="http://schemas.microsoft.com/office/drawing/2014/main" id="{4850117C-B877-74F8-F918-C584F17E93FD}"/>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8247794" y="24290133"/>
              <a:ext cx="4388089" cy="4160605"/>
            </a:xfrm>
            <a:prstGeom prst="rect">
              <a:avLst/>
            </a:prstGeom>
          </p:spPr>
        </p:pic>
      </p:grpSp>
      <p:grpSp>
        <p:nvGrpSpPr>
          <p:cNvPr id="101" name="Group 100">
            <a:extLst>
              <a:ext uri="{FF2B5EF4-FFF2-40B4-BE49-F238E27FC236}">
                <a16:creationId xmlns:a16="http://schemas.microsoft.com/office/drawing/2014/main" id="{0DC6690D-218C-5509-B3E5-E53B4C110DFD}"/>
              </a:ext>
            </a:extLst>
          </p:cNvPr>
          <p:cNvGrpSpPr/>
          <p:nvPr/>
        </p:nvGrpSpPr>
        <p:grpSpPr>
          <a:xfrm>
            <a:off x="15161039" y="28351071"/>
            <a:ext cx="8446585" cy="6142267"/>
            <a:chOff x="14761229" y="28472914"/>
            <a:chExt cx="8845086" cy="6432053"/>
          </a:xfrm>
        </p:grpSpPr>
        <p:sp>
          <p:nvSpPr>
            <p:cNvPr id="81" name="Rectangle 80">
              <a:extLst>
                <a:ext uri="{FF2B5EF4-FFF2-40B4-BE49-F238E27FC236}">
                  <a16:creationId xmlns:a16="http://schemas.microsoft.com/office/drawing/2014/main" id="{DABEDA99-FB6D-B433-5CCE-6DB653C05A96}"/>
                </a:ext>
              </a:extLst>
            </p:cNvPr>
            <p:cNvSpPr/>
            <p:nvPr/>
          </p:nvSpPr>
          <p:spPr>
            <a:xfrm>
              <a:off x="14761229" y="28472914"/>
              <a:ext cx="8845086" cy="6432053"/>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39"/>
            <a:stretch>
              <a:fillRect/>
            </a:stretch>
          </p:blipFill>
          <p:spPr>
            <a:xfrm>
              <a:off x="14795910" y="32961275"/>
              <a:ext cx="8788296" cy="1927870"/>
            </a:xfrm>
            <a:prstGeom prst="rect">
              <a:avLst/>
            </a:prstGeom>
            <a:ln w="28575">
              <a:solidFill>
                <a:schemeClr val="accent4">
                  <a:lumMod val="75000"/>
                </a:schemeClr>
              </a:solidFill>
            </a:ln>
          </p:spPr>
        </p:pic>
        <p:pic>
          <p:nvPicPr>
            <p:cNvPr id="86" name="Graphic 85">
              <a:extLst>
                <a:ext uri="{FF2B5EF4-FFF2-40B4-BE49-F238E27FC236}">
                  <a16:creationId xmlns:a16="http://schemas.microsoft.com/office/drawing/2014/main" id="{BDA107CA-FFB1-1D84-8C19-467DE1B71D5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9446953" y="28524607"/>
              <a:ext cx="4075148" cy="4339862"/>
            </a:xfrm>
            <a:prstGeom prst="rect">
              <a:avLst/>
            </a:prstGeom>
          </p:spPr>
        </p:pic>
        <p:pic>
          <p:nvPicPr>
            <p:cNvPr id="96" name="Graphic 95">
              <a:extLst>
                <a:ext uri="{FF2B5EF4-FFF2-40B4-BE49-F238E27FC236}">
                  <a16:creationId xmlns:a16="http://schemas.microsoft.com/office/drawing/2014/main" id="{D7AE5B8B-3BCE-266D-2572-009474E3BF84}"/>
                </a:ext>
              </a:extLst>
            </p:cNvPr>
            <p:cNvPicPr>
              <a:picLocks noChangeAspect="1"/>
            </p:cNvPicPr>
            <p:nvPr/>
          </p:nvPicPr>
          <p:blipFill rotWithShape="1">
            <a:blip r:embed="rId42">
              <a:extLst>
                <a:ext uri="{96DAC541-7B7A-43D3-8B79-37D633B846F1}">
                  <asvg:svgBlip xmlns:asvg="http://schemas.microsoft.com/office/drawing/2016/SVG/main" r:embed="rId43"/>
                </a:ext>
              </a:extLst>
            </a:blip>
            <a:srcRect t="8372" r="4552"/>
            <a:stretch/>
          </p:blipFill>
          <p:spPr>
            <a:xfrm>
              <a:off x="14865763" y="28524607"/>
              <a:ext cx="4509232" cy="4328776"/>
            </a:xfrm>
            <a:prstGeom prst="rect">
              <a:avLst/>
            </a:prstGeom>
          </p:spPr>
        </p:pic>
      </p:grpSp>
      <p:grpSp>
        <p:nvGrpSpPr>
          <p:cNvPr id="126" name="Group 125">
            <a:extLst>
              <a:ext uri="{FF2B5EF4-FFF2-40B4-BE49-F238E27FC236}">
                <a16:creationId xmlns:a16="http://schemas.microsoft.com/office/drawing/2014/main" id="{21A33DCD-6D5B-084A-C701-F186D0B9C2CF}"/>
              </a:ext>
            </a:extLst>
          </p:cNvPr>
          <p:cNvGrpSpPr/>
          <p:nvPr/>
        </p:nvGrpSpPr>
        <p:grpSpPr>
          <a:xfrm>
            <a:off x="23770882" y="30787304"/>
            <a:ext cx="8953826" cy="6377910"/>
            <a:chOff x="23770882" y="30787304"/>
            <a:chExt cx="8953826" cy="6377910"/>
          </a:xfrm>
        </p:grpSpPr>
        <p:sp>
          <p:nvSpPr>
            <p:cNvPr id="121" name="Rectangle 120">
              <a:extLst>
                <a:ext uri="{FF2B5EF4-FFF2-40B4-BE49-F238E27FC236}">
                  <a16:creationId xmlns:a16="http://schemas.microsoft.com/office/drawing/2014/main" id="{279838A4-AFB1-EB8D-CB98-3DEF38F8D2C2}"/>
                </a:ext>
              </a:extLst>
            </p:cNvPr>
            <p:cNvSpPr/>
            <p:nvPr/>
          </p:nvSpPr>
          <p:spPr>
            <a:xfrm>
              <a:off x="23770882" y="30787304"/>
              <a:ext cx="8953826" cy="637791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44"/>
            <a:stretch>
              <a:fillRect/>
            </a:stretch>
          </p:blipFill>
          <p:spPr>
            <a:xfrm>
              <a:off x="23817623" y="35210095"/>
              <a:ext cx="8818260" cy="1895619"/>
            </a:xfrm>
            <a:prstGeom prst="rect">
              <a:avLst/>
            </a:prstGeom>
            <a:ln w="28575">
              <a:solidFill>
                <a:srgbClr val="92D050"/>
              </a:solidFill>
            </a:ln>
          </p:spPr>
        </p:pic>
        <p:sp>
          <p:nvSpPr>
            <p:cNvPr id="13" name="TextBox 12">
              <a:extLst>
                <a:ext uri="{FF2B5EF4-FFF2-40B4-BE49-F238E27FC236}">
                  <a16:creationId xmlns:a16="http://schemas.microsoft.com/office/drawing/2014/main" id="{49A522B4-1B34-825C-AEA3-B2B152DD1794}"/>
                </a:ext>
              </a:extLst>
            </p:cNvPr>
            <p:cNvSpPr txBox="1"/>
            <p:nvPr/>
          </p:nvSpPr>
          <p:spPr>
            <a:xfrm>
              <a:off x="25591484" y="34904967"/>
              <a:ext cx="5995429" cy="276999"/>
            </a:xfrm>
            <a:prstGeom prst="rect">
              <a:avLst/>
            </a:prstGeom>
            <a:noFill/>
          </p:spPr>
          <p:txBody>
            <a:bodyPr wrap="square" rtlCol="0">
              <a:spAutoFit/>
            </a:bodyPr>
            <a:lstStyle/>
            <a:p>
              <a:r>
                <a:rPr lang="en-IN" sz="1200" b="1" dirty="0">
                  <a:solidFill>
                    <a:schemeClr val="bg1"/>
                  </a:solidFill>
                </a:rPr>
                <a:t>*Looping from starting state upon reaching -10 reward, simulating apoptosis</a:t>
              </a:r>
            </a:p>
          </p:txBody>
        </p:sp>
        <p:pic>
          <p:nvPicPr>
            <p:cNvPr id="123" name="Graphic 122">
              <a:extLst>
                <a:ext uri="{FF2B5EF4-FFF2-40B4-BE49-F238E27FC236}">
                  <a16:creationId xmlns:a16="http://schemas.microsoft.com/office/drawing/2014/main" id="{7C364086-883E-7F8A-5EF1-8D652635421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8269930" y="30861275"/>
              <a:ext cx="4320169" cy="4089989"/>
            </a:xfrm>
            <a:prstGeom prst="rect">
              <a:avLst/>
            </a:prstGeom>
          </p:spPr>
        </p:pic>
        <p:pic>
          <p:nvPicPr>
            <p:cNvPr id="125" name="Graphic 124">
              <a:extLst>
                <a:ext uri="{FF2B5EF4-FFF2-40B4-BE49-F238E27FC236}">
                  <a16:creationId xmlns:a16="http://schemas.microsoft.com/office/drawing/2014/main" id="{4C463BB4-B56B-7FF8-3D09-CB047B2953DC}"/>
                </a:ext>
              </a:extLst>
            </p:cNvPr>
            <p:cNvPicPr>
              <a:picLocks noChangeAspect="1"/>
            </p:cNvPicPr>
            <p:nvPr/>
          </p:nvPicPr>
          <p:blipFill rotWithShape="1">
            <a:blip r:embed="rId47">
              <a:extLst>
                <a:ext uri="{96DAC541-7B7A-43D3-8B79-37D633B846F1}">
                  <asvg:svgBlip xmlns:asvg="http://schemas.microsoft.com/office/drawing/2016/SVG/main" r:embed="rId48"/>
                </a:ext>
              </a:extLst>
            </a:blip>
            <a:srcRect t="6822" r="4118"/>
            <a:stretch/>
          </p:blipFill>
          <p:spPr>
            <a:xfrm>
              <a:off x="23823071" y="30866519"/>
              <a:ext cx="4320169" cy="4084746"/>
            </a:xfrm>
            <a:prstGeom prst="rect">
              <a:avLst/>
            </a:prstGeom>
          </p:spPr>
        </p:pic>
      </p:grpSp>
      <p:grpSp>
        <p:nvGrpSpPr>
          <p:cNvPr id="152" name="Group 151">
            <a:extLst>
              <a:ext uri="{FF2B5EF4-FFF2-40B4-BE49-F238E27FC236}">
                <a16:creationId xmlns:a16="http://schemas.microsoft.com/office/drawing/2014/main" id="{082CE224-A561-7088-EFB3-021AAB205989}"/>
              </a:ext>
            </a:extLst>
          </p:cNvPr>
          <p:cNvGrpSpPr/>
          <p:nvPr/>
        </p:nvGrpSpPr>
        <p:grpSpPr>
          <a:xfrm>
            <a:off x="11049639" y="35837895"/>
            <a:ext cx="12538446" cy="4036533"/>
            <a:chOff x="11048066" y="36138067"/>
            <a:chExt cx="12538446" cy="4036533"/>
          </a:xfrm>
        </p:grpSpPr>
        <p:sp>
          <p:nvSpPr>
            <p:cNvPr id="138" name="Rectangle 137">
              <a:extLst>
                <a:ext uri="{FF2B5EF4-FFF2-40B4-BE49-F238E27FC236}">
                  <a16:creationId xmlns:a16="http://schemas.microsoft.com/office/drawing/2014/main" id="{771C15EF-2497-7CC0-A7C4-780618C206EE}"/>
                </a:ext>
              </a:extLst>
            </p:cNvPr>
            <p:cNvSpPr/>
            <p:nvPr/>
          </p:nvSpPr>
          <p:spPr>
            <a:xfrm>
              <a:off x="11048066" y="36138067"/>
              <a:ext cx="12538446" cy="4036533"/>
            </a:xfrm>
            <a:prstGeom prst="rect">
              <a:avLst/>
            </a:prstGeom>
            <a:solidFill>
              <a:srgbClr val="D5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0" name="Graphic 139">
              <a:extLst>
                <a:ext uri="{FF2B5EF4-FFF2-40B4-BE49-F238E27FC236}">
                  <a16:creationId xmlns:a16="http://schemas.microsoft.com/office/drawing/2014/main" id="{680EC47A-AF45-DDC0-0C9C-23D3D32B0D38}"/>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t="8028"/>
            <a:stretch/>
          </p:blipFill>
          <p:spPr>
            <a:xfrm>
              <a:off x="11132206" y="36244623"/>
              <a:ext cx="4138669" cy="3806421"/>
            </a:xfrm>
            <a:prstGeom prst="rect">
              <a:avLst/>
            </a:prstGeom>
          </p:spPr>
        </p:pic>
        <p:pic>
          <p:nvPicPr>
            <p:cNvPr id="142" name="Graphic 141">
              <a:extLst>
                <a:ext uri="{FF2B5EF4-FFF2-40B4-BE49-F238E27FC236}">
                  <a16:creationId xmlns:a16="http://schemas.microsoft.com/office/drawing/2014/main" id="{B3AADFB0-2482-713B-3F45-6272F054B402}"/>
                </a:ext>
              </a:extLst>
            </p:cNvPr>
            <p:cNvPicPr>
              <a:picLocks noChangeAspect="1"/>
            </p:cNvPicPr>
            <p:nvPr/>
          </p:nvPicPr>
          <p:blipFill rotWithShape="1">
            <a:blip r:embed="rId51">
              <a:extLst>
                <a:ext uri="{96DAC541-7B7A-43D3-8B79-37D633B846F1}">
                  <asvg:svgBlip xmlns:asvg="http://schemas.microsoft.com/office/drawing/2016/SVG/main" r:embed="rId52"/>
                </a:ext>
              </a:extLst>
            </a:blip>
            <a:srcRect t="8264"/>
            <a:stretch/>
          </p:blipFill>
          <p:spPr>
            <a:xfrm>
              <a:off x="15359700" y="36244623"/>
              <a:ext cx="4149329" cy="3806421"/>
            </a:xfrm>
            <a:prstGeom prst="rect">
              <a:avLst/>
            </a:prstGeom>
          </p:spPr>
        </p:pic>
        <p:pic>
          <p:nvPicPr>
            <p:cNvPr id="144" name="Graphic 143">
              <a:extLst>
                <a:ext uri="{FF2B5EF4-FFF2-40B4-BE49-F238E27FC236}">
                  <a16:creationId xmlns:a16="http://schemas.microsoft.com/office/drawing/2014/main" id="{23E3FC9C-B6D9-3645-C8DC-EDF4A9690F27}"/>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9678292" y="36244623"/>
              <a:ext cx="3738957" cy="3738957"/>
            </a:xfrm>
            <a:prstGeom prst="rect">
              <a:avLst/>
            </a:prstGeom>
          </p:spPr>
        </p:pic>
      </p:grpSp>
      <p:sp>
        <p:nvSpPr>
          <p:cNvPr id="145" name="TextBox 144">
            <a:extLst>
              <a:ext uri="{FF2B5EF4-FFF2-40B4-BE49-F238E27FC236}">
                <a16:creationId xmlns:a16="http://schemas.microsoft.com/office/drawing/2014/main" id="{3AEA9E46-84BD-FF6E-83C8-E706C736213F}"/>
              </a:ext>
            </a:extLst>
          </p:cNvPr>
          <p:cNvSpPr txBox="1"/>
          <p:nvPr/>
        </p:nvSpPr>
        <p:spPr>
          <a:xfrm>
            <a:off x="9925645" y="32353454"/>
            <a:ext cx="5254798" cy="2308324"/>
          </a:xfrm>
          <a:prstGeom prst="rect">
            <a:avLst/>
          </a:prstGeom>
          <a:noFill/>
        </p:spPr>
        <p:txBody>
          <a:bodyPr wrap="square" rtlCol="0">
            <a:spAutoFit/>
          </a:bodyPr>
          <a:lstStyle/>
          <a:p>
            <a:r>
              <a:rPr lang="en-IN" sz="1800" b="1" dirty="0"/>
              <a:t>Figure 7 A </a:t>
            </a:r>
            <a:r>
              <a:rPr lang="en-IN" sz="1800" dirty="0"/>
              <a:t>State DRRTSYTYYNSNTNRYR from simulation </a:t>
            </a:r>
            <a:r>
              <a:rPr lang="en-IN" sz="1800" dirty="0">
                <a:solidFill>
                  <a:srgbClr val="0070C0"/>
                </a:solidFill>
              </a:rPr>
              <a:t>Blue </a:t>
            </a:r>
            <a:r>
              <a:rPr lang="en-IN" sz="1800" dirty="0">
                <a:solidFill>
                  <a:schemeClr val="tx1"/>
                </a:solidFill>
              </a:rPr>
              <a:t>folded improperly aligned with Pembro(shown as </a:t>
            </a:r>
            <a:r>
              <a:rPr lang="en-IN" sz="1800" dirty="0">
                <a:solidFill>
                  <a:srgbClr val="92D050"/>
                </a:solidFill>
              </a:rPr>
              <a:t>green</a:t>
            </a:r>
            <a:r>
              <a:rPr lang="en-IN" sz="1800" dirty="0">
                <a:solidFill>
                  <a:schemeClr val="tx1"/>
                </a:solidFill>
              </a:rPr>
              <a:t>),</a:t>
            </a:r>
            <a:r>
              <a:rPr lang="en-IN" sz="1800" dirty="0"/>
              <a:t> </a:t>
            </a:r>
            <a:r>
              <a:rPr lang="en-IN" sz="1800" b="1" dirty="0"/>
              <a:t>B</a:t>
            </a:r>
            <a:r>
              <a:rPr lang="en-IN" sz="1800" dirty="0"/>
              <a:t>. State SYYYSDTYYNFNTNAWY from simulation </a:t>
            </a:r>
            <a:r>
              <a:rPr lang="en-IN" sz="1800" dirty="0">
                <a:solidFill>
                  <a:schemeClr val="accent4">
                    <a:lumMod val="75000"/>
                  </a:schemeClr>
                </a:solidFill>
              </a:rPr>
              <a:t>Orange</a:t>
            </a:r>
            <a:r>
              <a:rPr lang="en-IN" sz="1800" dirty="0">
                <a:solidFill>
                  <a:srgbClr val="0070C0"/>
                </a:solidFill>
              </a:rPr>
              <a:t> </a:t>
            </a:r>
            <a:r>
              <a:rPr lang="en-IN" sz="1800" dirty="0">
                <a:solidFill>
                  <a:schemeClr val="tx1"/>
                </a:solidFill>
              </a:rPr>
              <a:t>folded properly aligned with Pembro,</a:t>
            </a:r>
            <a:r>
              <a:rPr lang="en-IN" sz="1800" dirty="0"/>
              <a:t> </a:t>
            </a:r>
            <a:r>
              <a:rPr lang="en-IN" sz="1800" b="1" dirty="0"/>
              <a:t>C </a:t>
            </a:r>
            <a:r>
              <a:rPr lang="en-IN" sz="1800" dirty="0"/>
              <a:t>The C-alpha distance plots of state </a:t>
            </a:r>
            <a:r>
              <a:rPr lang="en-IN" sz="1800" b="1" dirty="0"/>
              <a:t>A</a:t>
            </a:r>
            <a:r>
              <a:rPr lang="en-IN" sz="1800" dirty="0"/>
              <a:t> and </a:t>
            </a:r>
            <a:r>
              <a:rPr lang="en-IN" sz="1800" b="1" dirty="0"/>
              <a:t>B</a:t>
            </a:r>
            <a:r>
              <a:rPr lang="en-IN" sz="1800" dirty="0"/>
              <a:t>  </a:t>
            </a:r>
            <a:r>
              <a:rPr lang="en-IN" sz="1800" b="1" dirty="0"/>
              <a:t>a </a:t>
            </a:r>
            <a:r>
              <a:rPr lang="en-IN" sz="1800" dirty="0"/>
              <a:t>intra chain B </a:t>
            </a:r>
            <a:r>
              <a:rPr lang="en-IN" sz="1800" b="1" dirty="0"/>
              <a:t>b </a:t>
            </a:r>
            <a:r>
              <a:rPr lang="en-IN" sz="1800" dirty="0"/>
              <a:t>inter chain A vs chain B </a:t>
            </a:r>
            <a:r>
              <a:rPr lang="en-IN" sz="1800" b="1" dirty="0"/>
              <a:t>c </a:t>
            </a:r>
            <a:r>
              <a:rPr lang="en-IN" sz="1800" dirty="0"/>
              <a:t>inter chain B vs chain C</a:t>
            </a:r>
            <a:r>
              <a:rPr lang="en-IN" sz="1800" b="1" dirty="0"/>
              <a:t> </a:t>
            </a:r>
            <a:r>
              <a:rPr lang="en-IN" sz="1800" dirty="0"/>
              <a:t> </a:t>
            </a:r>
            <a:endParaRPr lang="en-IN" sz="1800" b="1" dirty="0"/>
          </a:p>
        </p:txBody>
      </p:sp>
      <p:sp>
        <p:nvSpPr>
          <p:cNvPr id="146" name="TextBox 145">
            <a:extLst>
              <a:ext uri="{FF2B5EF4-FFF2-40B4-BE49-F238E27FC236}">
                <a16:creationId xmlns:a16="http://schemas.microsoft.com/office/drawing/2014/main" id="{20A102D9-FD92-0AF3-5F0B-27A6A4311C95}"/>
              </a:ext>
            </a:extLst>
          </p:cNvPr>
          <p:cNvSpPr txBox="1"/>
          <p:nvPr/>
        </p:nvSpPr>
        <p:spPr>
          <a:xfrm>
            <a:off x="430959" y="35474595"/>
            <a:ext cx="254841" cy="307777"/>
          </a:xfrm>
          <a:prstGeom prst="rect">
            <a:avLst/>
          </a:prstGeom>
          <a:noFill/>
        </p:spPr>
        <p:txBody>
          <a:bodyPr wrap="square" rtlCol="0">
            <a:spAutoFit/>
          </a:bodyPr>
          <a:lstStyle/>
          <a:p>
            <a:r>
              <a:rPr lang="en-IN" b="1" dirty="0"/>
              <a:t>a</a:t>
            </a:r>
          </a:p>
        </p:txBody>
      </p:sp>
      <p:sp>
        <p:nvSpPr>
          <p:cNvPr id="147" name="TextBox 146">
            <a:extLst>
              <a:ext uri="{FF2B5EF4-FFF2-40B4-BE49-F238E27FC236}">
                <a16:creationId xmlns:a16="http://schemas.microsoft.com/office/drawing/2014/main" id="{D8F80E2D-7832-5407-1F64-1468817052FA}"/>
              </a:ext>
            </a:extLst>
          </p:cNvPr>
          <p:cNvSpPr txBox="1"/>
          <p:nvPr/>
        </p:nvSpPr>
        <p:spPr>
          <a:xfrm>
            <a:off x="3792035" y="35416316"/>
            <a:ext cx="254841" cy="307777"/>
          </a:xfrm>
          <a:prstGeom prst="rect">
            <a:avLst/>
          </a:prstGeom>
          <a:noFill/>
        </p:spPr>
        <p:txBody>
          <a:bodyPr wrap="square" rtlCol="0">
            <a:spAutoFit/>
          </a:bodyPr>
          <a:lstStyle/>
          <a:p>
            <a:r>
              <a:rPr lang="en-IN" b="1" dirty="0"/>
              <a:t>a</a:t>
            </a:r>
          </a:p>
        </p:txBody>
      </p:sp>
      <p:sp>
        <p:nvSpPr>
          <p:cNvPr id="148" name="TextBox 147">
            <a:extLst>
              <a:ext uri="{FF2B5EF4-FFF2-40B4-BE49-F238E27FC236}">
                <a16:creationId xmlns:a16="http://schemas.microsoft.com/office/drawing/2014/main" id="{A2072D21-0FA8-EB60-A13B-71A96B14DBB8}"/>
              </a:ext>
            </a:extLst>
          </p:cNvPr>
          <p:cNvSpPr txBox="1"/>
          <p:nvPr/>
        </p:nvSpPr>
        <p:spPr>
          <a:xfrm>
            <a:off x="252802" y="38287819"/>
            <a:ext cx="254841" cy="307777"/>
          </a:xfrm>
          <a:prstGeom prst="rect">
            <a:avLst/>
          </a:prstGeom>
          <a:noFill/>
        </p:spPr>
        <p:txBody>
          <a:bodyPr wrap="square" rtlCol="0">
            <a:spAutoFit/>
          </a:bodyPr>
          <a:lstStyle/>
          <a:p>
            <a:r>
              <a:rPr lang="en-IN" b="1" dirty="0"/>
              <a:t>b</a:t>
            </a:r>
          </a:p>
        </p:txBody>
      </p:sp>
      <p:sp>
        <p:nvSpPr>
          <p:cNvPr id="149" name="TextBox 148">
            <a:extLst>
              <a:ext uri="{FF2B5EF4-FFF2-40B4-BE49-F238E27FC236}">
                <a16:creationId xmlns:a16="http://schemas.microsoft.com/office/drawing/2014/main" id="{59EFFCD4-302C-0416-D2D1-AF29F75E118C}"/>
              </a:ext>
            </a:extLst>
          </p:cNvPr>
          <p:cNvSpPr txBox="1"/>
          <p:nvPr/>
        </p:nvSpPr>
        <p:spPr>
          <a:xfrm>
            <a:off x="3838146" y="38292078"/>
            <a:ext cx="254841" cy="307777"/>
          </a:xfrm>
          <a:prstGeom prst="rect">
            <a:avLst/>
          </a:prstGeom>
          <a:noFill/>
        </p:spPr>
        <p:txBody>
          <a:bodyPr wrap="square" rtlCol="0">
            <a:spAutoFit/>
          </a:bodyPr>
          <a:lstStyle/>
          <a:p>
            <a:r>
              <a:rPr lang="en-IN" b="1" dirty="0"/>
              <a:t>b</a:t>
            </a:r>
          </a:p>
        </p:txBody>
      </p:sp>
      <p:sp>
        <p:nvSpPr>
          <p:cNvPr id="150" name="TextBox 149">
            <a:extLst>
              <a:ext uri="{FF2B5EF4-FFF2-40B4-BE49-F238E27FC236}">
                <a16:creationId xmlns:a16="http://schemas.microsoft.com/office/drawing/2014/main" id="{3498FBC0-A129-CD9E-C513-BF760A9402EA}"/>
              </a:ext>
            </a:extLst>
          </p:cNvPr>
          <p:cNvSpPr txBox="1"/>
          <p:nvPr/>
        </p:nvSpPr>
        <p:spPr>
          <a:xfrm>
            <a:off x="7303012" y="38333909"/>
            <a:ext cx="254841" cy="307777"/>
          </a:xfrm>
          <a:prstGeom prst="rect">
            <a:avLst/>
          </a:prstGeom>
          <a:noFill/>
        </p:spPr>
        <p:txBody>
          <a:bodyPr wrap="square" rtlCol="0">
            <a:spAutoFit/>
          </a:bodyPr>
          <a:lstStyle/>
          <a:p>
            <a:r>
              <a:rPr lang="en-IN" b="1" dirty="0"/>
              <a:t>c</a:t>
            </a:r>
          </a:p>
        </p:txBody>
      </p:sp>
      <p:sp>
        <p:nvSpPr>
          <p:cNvPr id="151" name="TextBox 150">
            <a:extLst>
              <a:ext uri="{FF2B5EF4-FFF2-40B4-BE49-F238E27FC236}">
                <a16:creationId xmlns:a16="http://schemas.microsoft.com/office/drawing/2014/main" id="{19D024DA-863A-31CD-2CAF-FD67446312F8}"/>
              </a:ext>
            </a:extLst>
          </p:cNvPr>
          <p:cNvSpPr txBox="1"/>
          <p:nvPr/>
        </p:nvSpPr>
        <p:spPr>
          <a:xfrm>
            <a:off x="7179605" y="35363246"/>
            <a:ext cx="254841" cy="307777"/>
          </a:xfrm>
          <a:prstGeom prst="rect">
            <a:avLst/>
          </a:prstGeom>
          <a:noFill/>
        </p:spPr>
        <p:txBody>
          <a:bodyPr wrap="square" rtlCol="0">
            <a:spAutoFit/>
          </a:bodyPr>
          <a:lstStyle/>
          <a:p>
            <a:r>
              <a:rPr lang="en-IN" b="1" dirty="0"/>
              <a:t>c</a:t>
            </a:r>
          </a:p>
        </p:txBody>
      </p:sp>
      <p:pic>
        <p:nvPicPr>
          <p:cNvPr id="12" name="Graphic 11">
            <a:extLst>
              <a:ext uri="{FF2B5EF4-FFF2-40B4-BE49-F238E27FC236}">
                <a16:creationId xmlns:a16="http://schemas.microsoft.com/office/drawing/2014/main" id="{1700FDF9-BFEE-F37C-CE40-B672780BB162}"/>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6821682" y="8541296"/>
            <a:ext cx="5967814" cy="7776464"/>
          </a:xfrm>
          <a:prstGeom prst="rect">
            <a:avLst/>
          </a:prstGeom>
        </p:spPr>
      </p:pic>
      <p:pic>
        <p:nvPicPr>
          <p:cNvPr id="75" name="Graphic 74">
            <a:extLst>
              <a:ext uri="{FF2B5EF4-FFF2-40B4-BE49-F238E27FC236}">
                <a16:creationId xmlns:a16="http://schemas.microsoft.com/office/drawing/2014/main" id="{BC043330-A298-66E0-DD42-851D75BDE81D}"/>
              </a:ext>
            </a:extLst>
          </p:cNvPr>
          <p:cNvPicPr>
            <a:picLocks noChangeAspect="1"/>
          </p:cNvPicPr>
          <p:nvPr/>
        </p:nvPicPr>
        <p:blipFill rotWithShape="1">
          <a:blip r:embed="rId57">
            <a:extLst>
              <a:ext uri="{96DAC541-7B7A-43D3-8B79-37D633B846F1}">
                <asvg:svgBlip xmlns:asvg="http://schemas.microsoft.com/office/drawing/2016/SVG/main" r:embed="rId58"/>
              </a:ext>
            </a:extLst>
          </a:blip>
          <a:srcRect l="37251" r="10290"/>
          <a:stretch/>
        </p:blipFill>
        <p:spPr>
          <a:xfrm>
            <a:off x="11347206" y="21401755"/>
            <a:ext cx="2039300" cy="1850046"/>
          </a:xfrm>
          <a:prstGeom prst="rect">
            <a:avLst/>
          </a:prstGeom>
        </p:spPr>
      </p:pic>
      <p:pic>
        <p:nvPicPr>
          <p:cNvPr id="87" name="Graphic 86">
            <a:extLst>
              <a:ext uri="{FF2B5EF4-FFF2-40B4-BE49-F238E27FC236}">
                <a16:creationId xmlns:a16="http://schemas.microsoft.com/office/drawing/2014/main" id="{A93A1B2F-28B4-E613-5C43-F254C136C5C2}"/>
              </a:ext>
            </a:extLst>
          </p:cNvPr>
          <p:cNvPicPr>
            <a:picLocks noChangeAspect="1"/>
          </p:cNvPicPr>
          <p:nvPr/>
        </p:nvPicPr>
        <p:blipFill rotWithShape="1">
          <a:blip r:embed="rId57">
            <a:extLst>
              <a:ext uri="{96DAC541-7B7A-43D3-8B79-37D633B846F1}">
                <asvg:svgBlip xmlns:asvg="http://schemas.microsoft.com/office/drawing/2016/SVG/main" r:embed="rId58"/>
              </a:ext>
            </a:extLst>
          </a:blip>
          <a:srcRect l="35602" r="9702"/>
          <a:stretch/>
        </p:blipFill>
        <p:spPr>
          <a:xfrm>
            <a:off x="11268640" y="19708801"/>
            <a:ext cx="2126274" cy="1850046"/>
          </a:xfrm>
          <a:prstGeom prst="rect">
            <a:avLst/>
          </a:prstGeom>
        </p:spPr>
      </p:pic>
      <p:sp>
        <p:nvSpPr>
          <p:cNvPr id="158" name="TextBox 157">
            <a:extLst>
              <a:ext uri="{FF2B5EF4-FFF2-40B4-BE49-F238E27FC236}">
                <a16:creationId xmlns:a16="http://schemas.microsoft.com/office/drawing/2014/main" id="{D8BABB21-C260-DF6B-DFD9-BD7578FFA035}"/>
              </a:ext>
            </a:extLst>
          </p:cNvPr>
          <p:cNvSpPr txBox="1"/>
          <p:nvPr/>
        </p:nvSpPr>
        <p:spPr>
          <a:xfrm>
            <a:off x="2680657" y="20804119"/>
            <a:ext cx="3342920" cy="707886"/>
          </a:xfrm>
          <a:prstGeom prst="rect">
            <a:avLst/>
          </a:prstGeom>
          <a:solidFill>
            <a:schemeClr val="accent1">
              <a:lumMod val="20000"/>
              <a:lumOff val="80000"/>
            </a:schemeClr>
          </a:solidFill>
        </p:spPr>
        <p:txBody>
          <a:bodyPr wrap="square" rtlCol="0">
            <a:spAutoFit/>
          </a:bodyPr>
          <a:lstStyle/>
          <a:p>
            <a:pPr algn="ctr"/>
            <a:r>
              <a:rPr lang="en-IN" sz="2000" dirty="0"/>
              <a:t>Environment</a:t>
            </a:r>
          </a:p>
          <a:p>
            <a:pPr algn="ctr"/>
            <a:r>
              <a:rPr lang="en-IN" sz="2000" dirty="0"/>
              <a:t>(Pembro-PD1 complex)</a:t>
            </a:r>
          </a:p>
        </p:txBody>
      </p:sp>
      <p:sp>
        <p:nvSpPr>
          <p:cNvPr id="159" name="TextBox 158">
            <a:extLst>
              <a:ext uri="{FF2B5EF4-FFF2-40B4-BE49-F238E27FC236}">
                <a16:creationId xmlns:a16="http://schemas.microsoft.com/office/drawing/2014/main" id="{ACF0BFAE-BFBB-1D76-77A0-D9FB73B0BF20}"/>
              </a:ext>
            </a:extLst>
          </p:cNvPr>
          <p:cNvSpPr txBox="1"/>
          <p:nvPr/>
        </p:nvSpPr>
        <p:spPr>
          <a:xfrm>
            <a:off x="8716652" y="20110701"/>
            <a:ext cx="1003446" cy="584775"/>
          </a:xfrm>
          <a:prstGeom prst="rect">
            <a:avLst/>
          </a:prstGeom>
          <a:solidFill>
            <a:schemeClr val="accent1">
              <a:lumMod val="20000"/>
              <a:lumOff val="80000"/>
            </a:schemeClr>
          </a:solidFill>
        </p:spPr>
        <p:txBody>
          <a:bodyPr wrap="square" rtlCol="0">
            <a:spAutoFit/>
          </a:bodyPr>
          <a:lstStyle/>
          <a:p>
            <a:pPr algn="ctr"/>
            <a:r>
              <a:rPr lang="en-IN" sz="1600" dirty="0"/>
              <a:t>Agent (B-cell)</a:t>
            </a:r>
          </a:p>
        </p:txBody>
      </p:sp>
      <p:sp>
        <p:nvSpPr>
          <p:cNvPr id="1024" name="TextBox 1023">
            <a:extLst>
              <a:ext uri="{FF2B5EF4-FFF2-40B4-BE49-F238E27FC236}">
                <a16:creationId xmlns:a16="http://schemas.microsoft.com/office/drawing/2014/main" id="{894A84A5-7C55-5C5B-C092-E6E5B7FD836A}"/>
              </a:ext>
            </a:extLst>
          </p:cNvPr>
          <p:cNvSpPr txBox="1"/>
          <p:nvPr/>
        </p:nvSpPr>
        <p:spPr>
          <a:xfrm>
            <a:off x="6295609" y="20084985"/>
            <a:ext cx="1467456" cy="646331"/>
          </a:xfrm>
          <a:prstGeom prst="rect">
            <a:avLst/>
          </a:prstGeom>
          <a:solidFill>
            <a:schemeClr val="accent1">
              <a:lumMod val="20000"/>
              <a:lumOff val="80000"/>
            </a:schemeClr>
          </a:solidFill>
        </p:spPr>
        <p:txBody>
          <a:bodyPr wrap="square" rtlCol="0">
            <a:spAutoFit/>
          </a:bodyPr>
          <a:lstStyle/>
          <a:p>
            <a:pPr algn="ctr"/>
            <a:r>
              <a:rPr lang="en-IN" sz="1800" dirty="0"/>
              <a:t>Action (Mutation)</a:t>
            </a:r>
          </a:p>
        </p:txBody>
      </p:sp>
      <p:cxnSp>
        <p:nvCxnSpPr>
          <p:cNvPr id="1026" name="Straight Arrow Connector 1025">
            <a:extLst>
              <a:ext uri="{FF2B5EF4-FFF2-40B4-BE49-F238E27FC236}">
                <a16:creationId xmlns:a16="http://schemas.microsoft.com/office/drawing/2014/main" id="{0374EB09-ADDE-B6D5-350B-3AE2AC130A94}"/>
              </a:ext>
            </a:extLst>
          </p:cNvPr>
          <p:cNvCxnSpPr>
            <a:endCxn id="159" idx="3"/>
          </p:cNvCxnSpPr>
          <p:nvPr/>
        </p:nvCxnSpPr>
        <p:spPr>
          <a:xfrm flipH="1" flipV="1">
            <a:off x="9720098" y="20403089"/>
            <a:ext cx="1579997" cy="197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323EDC9E-BEDD-106D-8C55-76BD946C7725}"/>
              </a:ext>
            </a:extLst>
          </p:cNvPr>
          <p:cNvCxnSpPr>
            <a:stCxn id="159" idx="1"/>
            <a:endCxn id="1024" idx="3"/>
          </p:cNvCxnSpPr>
          <p:nvPr/>
        </p:nvCxnSpPr>
        <p:spPr>
          <a:xfrm flipH="1">
            <a:off x="7763065" y="20403089"/>
            <a:ext cx="953587" cy="5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1A96181B-4241-45D1-5418-7DE1C7D7CBBC}"/>
              </a:ext>
            </a:extLst>
          </p:cNvPr>
          <p:cNvCxnSpPr>
            <a:cxnSpLocks/>
            <a:stCxn id="87" idx="3"/>
            <a:endCxn id="94" idx="1"/>
          </p:cNvCxnSpPr>
          <p:nvPr/>
        </p:nvCxnSpPr>
        <p:spPr>
          <a:xfrm>
            <a:off x="13394914" y="20633824"/>
            <a:ext cx="1484110" cy="1118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2" name="Straight Arrow Connector 1041">
            <a:extLst>
              <a:ext uri="{FF2B5EF4-FFF2-40B4-BE49-F238E27FC236}">
                <a16:creationId xmlns:a16="http://schemas.microsoft.com/office/drawing/2014/main" id="{F0009F4B-2A93-4122-DC64-615AC60DF890}"/>
              </a:ext>
            </a:extLst>
          </p:cNvPr>
          <p:cNvCxnSpPr>
            <a:cxnSpLocks/>
            <a:stCxn id="75" idx="3"/>
            <a:endCxn id="94" idx="1"/>
          </p:cNvCxnSpPr>
          <p:nvPr/>
        </p:nvCxnSpPr>
        <p:spPr>
          <a:xfrm flipV="1">
            <a:off x="13386506" y="21752176"/>
            <a:ext cx="1492518" cy="57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D42E5B47-499D-8A14-9A7D-2C9299D70073}"/>
              </a:ext>
            </a:extLst>
          </p:cNvPr>
          <p:cNvCxnSpPr>
            <a:stCxn id="1024" idx="1"/>
            <a:endCxn id="158" idx="0"/>
          </p:cNvCxnSpPr>
          <p:nvPr/>
        </p:nvCxnSpPr>
        <p:spPr>
          <a:xfrm flipH="1">
            <a:off x="4352117" y="20408151"/>
            <a:ext cx="1943492" cy="39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2" name="Straight Arrow Connector 1061">
            <a:extLst>
              <a:ext uri="{FF2B5EF4-FFF2-40B4-BE49-F238E27FC236}">
                <a16:creationId xmlns:a16="http://schemas.microsoft.com/office/drawing/2014/main" id="{F2EDA276-D8A8-94B4-DA1E-BCD8834D63BC}"/>
              </a:ext>
            </a:extLst>
          </p:cNvPr>
          <p:cNvCxnSpPr>
            <a:stCxn id="158" idx="2"/>
            <a:endCxn id="50" idx="1"/>
          </p:cNvCxnSpPr>
          <p:nvPr/>
        </p:nvCxnSpPr>
        <p:spPr>
          <a:xfrm>
            <a:off x="4352117" y="21512005"/>
            <a:ext cx="1952255" cy="426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5073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1620</TotalTime>
  <Words>8339</Words>
  <Application>Microsoft Office PowerPoint</Application>
  <PresentationFormat>Custom</PresentationFormat>
  <Paragraphs>987</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Times New Roman</vt:lpstr>
      <vt:lpstr>Aptos</vt:lpstr>
      <vt:lpstr>Lora</vt:lpstr>
      <vt:lpstr>Simple Light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Anmol Singh</cp:lastModifiedBy>
  <cp:revision>32</cp:revision>
  <dcterms:modified xsi:type="dcterms:W3CDTF">2024-05-23T13:35:28Z</dcterms:modified>
</cp:coreProperties>
</file>